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364" r:id="rId2"/>
    <p:sldId id="362" r:id="rId3"/>
    <p:sldId id="366" r:id="rId4"/>
    <p:sldId id="368" r:id="rId5"/>
    <p:sldId id="367" r:id="rId6"/>
    <p:sldId id="374" r:id="rId7"/>
    <p:sldId id="373" r:id="rId8"/>
    <p:sldId id="372" r:id="rId9"/>
    <p:sldId id="371" r:id="rId10"/>
    <p:sldId id="370" r:id="rId11"/>
    <p:sldId id="369" r:id="rId12"/>
    <p:sldId id="381" r:id="rId13"/>
    <p:sldId id="380" r:id="rId14"/>
    <p:sldId id="379" r:id="rId15"/>
    <p:sldId id="378" r:id="rId16"/>
    <p:sldId id="377" r:id="rId17"/>
    <p:sldId id="376" r:id="rId18"/>
    <p:sldId id="375" r:id="rId19"/>
    <p:sldId id="365" r:id="rId20"/>
    <p:sldId id="382" r:id="rId21"/>
    <p:sldId id="383" r:id="rId22"/>
    <p:sldId id="394" r:id="rId23"/>
    <p:sldId id="393" r:id="rId24"/>
    <p:sldId id="392" r:id="rId25"/>
    <p:sldId id="391" r:id="rId26"/>
    <p:sldId id="390" r:id="rId27"/>
    <p:sldId id="389" r:id="rId28"/>
    <p:sldId id="388" r:id="rId29"/>
    <p:sldId id="387" r:id="rId30"/>
    <p:sldId id="386" r:id="rId31"/>
    <p:sldId id="385" r:id="rId32"/>
    <p:sldId id="398" r:id="rId33"/>
    <p:sldId id="397" r:id="rId34"/>
    <p:sldId id="396" r:id="rId35"/>
    <p:sldId id="395" r:id="rId36"/>
    <p:sldId id="384" r:id="rId37"/>
    <p:sldId id="399" r:id="rId38"/>
    <p:sldId id="400" r:id="rId39"/>
    <p:sldId id="401" r:id="rId40"/>
    <p:sldId id="402" r:id="rId41"/>
    <p:sldId id="403" r:id="rId42"/>
    <p:sldId id="404" r:id="rId43"/>
    <p:sldId id="405" r:id="rId44"/>
    <p:sldId id="406" r:id="rId45"/>
    <p:sldId id="407" r:id="rId46"/>
    <p:sldId id="408" r:id="rId47"/>
    <p:sldId id="409" r:id="rId48"/>
  </p:sldIdLst>
  <p:sldSz cx="9144000" cy="6858000" type="screen4x3"/>
  <p:notesSz cx="9144000" cy="6858000"/>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065A"/>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06" autoAdjust="0"/>
  </p:normalViewPr>
  <p:slideViewPr>
    <p:cSldViewPr>
      <p:cViewPr>
        <p:scale>
          <a:sx n="120" d="100"/>
          <a:sy n="120" d="100"/>
        </p:scale>
        <p:origin x="-1374"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ru-RU" dirty="0"/>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eaLnBrk="1" hangingPunct="1">
              <a:defRPr sz="1200">
                <a:latin typeface="Arial" charset="0"/>
              </a:defRPr>
            </a:lvl1pPr>
          </a:lstStyle>
          <a:p>
            <a:pPr>
              <a:defRPr/>
            </a:pPr>
            <a:fld id="{CC43DD30-AE1D-413C-AB6A-7756C051E8A0}" type="datetimeFigureOut">
              <a:rPr lang="ru-RU"/>
              <a:pPr>
                <a:defRPr/>
              </a:pPr>
              <a:t>20.12.2018</a:t>
            </a:fld>
            <a:endParaRPr lang="ru-RU" dirty="0"/>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ru-RU" dirty="0"/>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829C585-0632-465B-87D9-7A3892626BFA}" type="slidenum">
              <a:rPr lang="ru-RU"/>
              <a:pPr/>
              <a:t>‹#›</a:t>
            </a:fld>
            <a:endParaRPr lang="ru-RU" dirty="0"/>
          </a:p>
        </p:txBody>
      </p:sp>
    </p:spTree>
    <p:extLst>
      <p:ext uri="{BB962C8B-B14F-4D97-AF65-F5344CB8AC3E}">
        <p14:creationId xmlns:p14="http://schemas.microsoft.com/office/powerpoint/2010/main" val="18159363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829C585-0632-465B-87D9-7A3892626BFA}" type="slidenum">
              <a:rPr lang="ru-RU" smtClean="0"/>
              <a:pPr/>
              <a:t>14</a:t>
            </a:fld>
            <a:endParaRPr lang="ru-RU" dirty="0"/>
          </a:p>
        </p:txBody>
      </p:sp>
    </p:spTree>
    <p:extLst>
      <p:ext uri="{BB962C8B-B14F-4D97-AF65-F5344CB8AC3E}">
        <p14:creationId xmlns:p14="http://schemas.microsoft.com/office/powerpoint/2010/main" val="34950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829C585-0632-465B-87D9-7A3892626BFA}" type="slidenum">
              <a:rPr lang="ru-RU" smtClean="0"/>
              <a:pPr/>
              <a:t>17</a:t>
            </a:fld>
            <a:endParaRPr lang="ru-RU" dirty="0"/>
          </a:p>
        </p:txBody>
      </p:sp>
    </p:spTree>
    <p:extLst>
      <p:ext uri="{BB962C8B-B14F-4D97-AF65-F5344CB8AC3E}">
        <p14:creationId xmlns:p14="http://schemas.microsoft.com/office/powerpoint/2010/main" val="1326406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0B0E553A-3D4D-4215-B58C-4C95BD18D315}" type="slidenum">
              <a:rPr lang="ru-RU" altLang="ru-RU"/>
              <a:pPr/>
              <a:t>‹#›</a:t>
            </a:fld>
            <a:endParaRPr lang="ru-RU" alt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54C08B9E-D1B3-441E-959C-78511030D7D6}" type="slidenum">
              <a:rPr lang="ru-RU" altLang="ru-RU"/>
              <a:pPr/>
              <a:t>‹#›</a:t>
            </a:fld>
            <a:endParaRPr lang="ru-RU" alt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EBEDB51D-1858-44ED-B262-AB654C9EA9AB}" type="slidenum">
              <a:rPr lang="ru-RU" altLang="ru-RU"/>
              <a:pPr/>
              <a:t>‹#›</a:t>
            </a:fld>
            <a:endParaRPr lang="ru-RU" alt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7"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8" name="Rectangle 6"/>
          <p:cNvSpPr>
            <a:spLocks noGrp="1" noChangeArrowheads="1"/>
          </p:cNvSpPr>
          <p:nvPr>
            <p:ph type="sldNum" sz="quarter" idx="12"/>
          </p:nvPr>
        </p:nvSpPr>
        <p:spPr>
          <a:ln/>
        </p:spPr>
        <p:txBody>
          <a:bodyPr/>
          <a:lstStyle>
            <a:lvl1pPr>
              <a:defRPr/>
            </a:lvl1pPr>
          </a:lstStyle>
          <a:p>
            <a:fld id="{37791C83-BFB7-42D3-A694-70A8724396B3}" type="slidenum">
              <a:rPr lang="ru-RU" altLang="ru-RU"/>
              <a:pPr/>
              <a:t>‹#›</a:t>
            </a:fld>
            <a:endParaRPr lang="ru-RU" alt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7D18B2F0-9688-4339-AA0D-BA437B8242CC}" type="slidenum">
              <a:rPr lang="ru-RU" altLang="ru-RU"/>
              <a:pPr/>
              <a:t>‹#›</a:t>
            </a:fld>
            <a:endParaRPr lang="ru-RU" alt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62E5BF2F-4C91-4229-A79A-FA729B27A0D1}" type="slidenum">
              <a:rPr lang="ru-RU" altLang="ru-RU"/>
              <a:pPr/>
              <a:t>‹#›</a:t>
            </a:fld>
            <a:endParaRPr lang="ru-RU" alt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D85EE91E-C24A-4236-AE61-309635225AB9}" type="slidenum">
              <a:rPr lang="ru-RU" altLang="ru-RU"/>
              <a:pPr/>
              <a:t>‹#›</a:t>
            </a:fld>
            <a:endParaRPr lang="ru-RU" alt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8D429D8D-BAA2-4513-B1EF-428951F2CE0B}" type="slidenum">
              <a:rPr lang="ru-RU" altLang="ru-RU"/>
              <a:pPr/>
              <a:t>‹#›</a:t>
            </a:fld>
            <a:endParaRPr lang="ru-RU" alt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8199D77-2790-4BA9-A47A-CE8919708549}" type="slidenum">
              <a:rPr lang="ru-RU" altLang="ru-RU"/>
              <a:pPr/>
              <a:t>‹#›</a:t>
            </a:fld>
            <a:endParaRPr lang="ru-RU" alt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9" name="Rectangle 6"/>
          <p:cNvSpPr>
            <a:spLocks noGrp="1" noChangeArrowheads="1"/>
          </p:cNvSpPr>
          <p:nvPr>
            <p:ph type="sldNum" sz="quarter" idx="12"/>
          </p:nvPr>
        </p:nvSpPr>
        <p:spPr>
          <a:ln/>
        </p:spPr>
        <p:txBody>
          <a:bodyPr/>
          <a:lstStyle>
            <a:lvl1pPr>
              <a:defRPr/>
            </a:lvl1pPr>
          </a:lstStyle>
          <a:p>
            <a:fld id="{FE0C5C9D-EA47-402A-9974-458C207FE55B}" type="slidenum">
              <a:rPr lang="ru-RU" altLang="ru-RU"/>
              <a:pPr/>
              <a:t>‹#›</a:t>
            </a:fld>
            <a:endParaRPr lang="ru-RU" alt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5" name="Rectangle 6"/>
          <p:cNvSpPr>
            <a:spLocks noGrp="1" noChangeArrowheads="1"/>
          </p:cNvSpPr>
          <p:nvPr>
            <p:ph type="sldNum" sz="quarter" idx="12"/>
          </p:nvPr>
        </p:nvSpPr>
        <p:spPr>
          <a:ln/>
        </p:spPr>
        <p:txBody>
          <a:bodyPr/>
          <a:lstStyle>
            <a:lvl1pPr>
              <a:defRPr/>
            </a:lvl1pPr>
          </a:lstStyle>
          <a:p>
            <a:fld id="{2400D776-B872-4ED9-A743-D972228142DC}" type="slidenum">
              <a:rPr lang="ru-RU" altLang="ru-RU"/>
              <a:pPr/>
              <a:t>‹#›</a:t>
            </a:fld>
            <a:endParaRPr lang="ru-RU" alt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4" name="Rectangle 6"/>
          <p:cNvSpPr>
            <a:spLocks noGrp="1" noChangeArrowheads="1"/>
          </p:cNvSpPr>
          <p:nvPr>
            <p:ph type="sldNum" sz="quarter" idx="12"/>
          </p:nvPr>
        </p:nvSpPr>
        <p:spPr>
          <a:ln/>
        </p:spPr>
        <p:txBody>
          <a:bodyPr/>
          <a:lstStyle>
            <a:lvl1pPr>
              <a:defRPr/>
            </a:lvl1pPr>
          </a:lstStyle>
          <a:p>
            <a:fld id="{8F6E2073-D353-4A15-A73A-CFA2C0640430}" type="slidenum">
              <a:rPr lang="ru-RU" altLang="ru-RU"/>
              <a:pPr/>
              <a:t>‹#›</a:t>
            </a:fld>
            <a:endParaRPr lang="ru-RU" alt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ED4C2BF-7CDA-47D0-88B7-1AEAA9166E07}" type="slidenum">
              <a:rPr lang="ru-RU" altLang="ru-RU"/>
              <a:pPr/>
              <a:t>‹#›</a:t>
            </a:fld>
            <a:endParaRPr lang="ru-RU" alt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9761077-2A14-4599-9853-BCF24E8498E5}" type="slidenum">
              <a:rPr lang="ru-RU" altLang="ru-RU"/>
              <a:pPr/>
              <a:t>‹#›</a:t>
            </a:fld>
            <a:endParaRPr lang="ru-RU" alt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ru-RU" altLang="ru-RU"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ru-RU" altLang="ru-R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0A65C6A-7ACB-4CD8-B071-B14634A65CE9}" type="slidenum">
              <a:rPr lang="ru-RU" altLang="ru-RU"/>
              <a:pPr/>
              <a:t>‹#›</a:t>
            </a:fld>
            <a:endParaRPr lang="ru-RU" alt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Par286"/><Relationship Id="rId2" Type="http://schemas.openxmlformats.org/officeDocument/2006/relationships/hyperlink" Target="#Par297"/><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836712"/>
            <a:ext cx="7772400" cy="1470025"/>
          </a:xfrm>
        </p:spPr>
        <p:txBody>
          <a:bodyPr/>
          <a:lstStyle/>
          <a:p>
            <a:r>
              <a:rPr lang="ru-RU" sz="3600" b="1" dirty="0" smtClean="0">
                <a:solidFill>
                  <a:schemeClr val="accent2">
                    <a:lumMod val="50000"/>
                  </a:schemeClr>
                </a:solidFill>
              </a:rPr>
              <a:t>Технологии обеспечения </a:t>
            </a:r>
            <a:r>
              <a:rPr lang="ru-RU" sz="3600" b="1" smtClean="0">
                <a:solidFill>
                  <a:schemeClr val="accent2">
                    <a:lumMod val="50000"/>
                  </a:schemeClr>
                </a:solidFill>
              </a:rPr>
              <a:t>информационной безопасности</a:t>
            </a:r>
            <a:endParaRPr lang="ru-RU" sz="3600" b="1" dirty="0">
              <a:solidFill>
                <a:schemeClr val="accent2">
                  <a:lumMod val="50000"/>
                </a:schemeClr>
              </a:solidFill>
            </a:endParaRPr>
          </a:p>
        </p:txBody>
      </p:sp>
      <p:sp>
        <p:nvSpPr>
          <p:cNvPr id="3" name="Подзаголовок 2"/>
          <p:cNvSpPr>
            <a:spLocks noGrp="1"/>
          </p:cNvSpPr>
          <p:nvPr>
            <p:ph type="subTitle" idx="1"/>
          </p:nvPr>
        </p:nvSpPr>
        <p:spPr>
          <a:xfrm>
            <a:off x="2411760" y="4725144"/>
            <a:ext cx="6400800" cy="1752600"/>
          </a:xfrm>
        </p:spPr>
        <p:txBody>
          <a:bodyPr/>
          <a:lstStyle/>
          <a:p>
            <a:pPr algn="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2400" b="1" i="1" dirty="0" err="1">
                <a:solidFill>
                  <a:schemeClr val="accent2">
                    <a:lumMod val="25000"/>
                  </a:schemeClr>
                </a:solidFill>
                <a:cs typeface="Times New Roman" pitchFamily="18" charset="0"/>
              </a:rPr>
              <a:t>Сторожук</a:t>
            </a:r>
            <a:r>
              <a:rPr lang="ru-RU" altLang="ru-RU" sz="2400" b="1" i="1" dirty="0">
                <a:solidFill>
                  <a:schemeClr val="accent2">
                    <a:lumMod val="25000"/>
                  </a:schemeClr>
                </a:solidFill>
                <a:cs typeface="Times New Roman" pitchFamily="18" charset="0"/>
              </a:rPr>
              <a:t>  Николай  Леонидович</a:t>
            </a:r>
          </a:p>
          <a:p>
            <a:pPr algn="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2400" b="1" i="1" dirty="0">
                <a:solidFill>
                  <a:schemeClr val="accent2">
                    <a:lumMod val="25000"/>
                  </a:schemeClr>
                </a:solidFill>
                <a:cs typeface="Times New Roman" pitchFamily="18" charset="0"/>
              </a:rPr>
              <a:t>доцент кафедры </a:t>
            </a:r>
            <a:r>
              <a:rPr lang="ru-RU" altLang="ru-RU" sz="2400" b="1" i="1" dirty="0" smtClean="0">
                <a:solidFill>
                  <a:schemeClr val="accent2">
                    <a:lumMod val="25000"/>
                  </a:schemeClr>
                </a:solidFill>
                <a:cs typeface="Times New Roman" pitchFamily="18" charset="0"/>
              </a:rPr>
              <a:t>ЗСС, </a:t>
            </a:r>
            <a:r>
              <a:rPr lang="ru-RU" altLang="ru-RU" sz="2400" b="1" i="1" dirty="0">
                <a:solidFill>
                  <a:schemeClr val="accent2">
                    <a:lumMod val="25000"/>
                  </a:schemeClr>
                </a:solidFill>
                <a:cs typeface="Times New Roman" pitchFamily="18" charset="0"/>
              </a:rPr>
              <a:t>к.т.н.</a:t>
            </a:r>
            <a:endParaRPr lang="ru-RU" altLang="ru-RU" sz="2400" i="1" dirty="0">
              <a:solidFill>
                <a:schemeClr val="accent2">
                  <a:lumMod val="25000"/>
                </a:schemeClr>
              </a:solidFill>
              <a:cs typeface="Times New Roman" pitchFamily="18" charset="0"/>
            </a:endParaRPr>
          </a:p>
          <a:p>
            <a:pPr eaLnBrk="1" hangingPunct="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altLang="ru-RU" sz="2400" i="1" dirty="0">
              <a:solidFill>
                <a:schemeClr val="accent2">
                  <a:lumMod val="25000"/>
                </a:schemeClr>
              </a:solidFill>
            </a:endParaRPr>
          </a:p>
          <a:p>
            <a:endParaRPr lang="ru-RU" sz="2400" dirty="0">
              <a:solidFill>
                <a:schemeClr val="accent2">
                  <a:lumMod val="25000"/>
                </a:schemeClr>
              </a:solidFill>
            </a:endParaRPr>
          </a:p>
        </p:txBody>
      </p:sp>
      <p:sp>
        <p:nvSpPr>
          <p:cNvPr id="4" name="Прямоугольник 3"/>
          <p:cNvSpPr/>
          <p:nvPr/>
        </p:nvSpPr>
        <p:spPr>
          <a:xfrm>
            <a:off x="3563888" y="2885069"/>
            <a:ext cx="1721946" cy="369332"/>
          </a:xfrm>
          <a:prstGeom prst="rect">
            <a:avLst/>
          </a:prstGeom>
        </p:spPr>
        <p:txBody>
          <a:bodyPr wrap="none">
            <a:spAutoFit/>
          </a:bodyPr>
          <a:lstStyle/>
          <a:p>
            <a:pPr algn="ctr" eaLnBrk="1" hangingPunct="1"/>
            <a:r>
              <a:rPr lang="ru-RU" altLang="ru-RU" b="1" dirty="0"/>
              <a:t>ЛЕКЦИЯ № </a:t>
            </a:r>
            <a:r>
              <a:rPr lang="ru-RU" altLang="ru-RU" b="1" dirty="0" smtClean="0"/>
              <a:t>7 </a:t>
            </a:r>
            <a:endParaRPr lang="ru-RU" altLang="ru-RU" b="1" dirty="0"/>
          </a:p>
        </p:txBody>
      </p:sp>
    </p:spTree>
    <p:extLst>
      <p:ext uri="{BB962C8B-B14F-4D97-AF65-F5344CB8AC3E}">
        <p14:creationId xmlns:p14="http://schemas.microsoft.com/office/powerpoint/2010/main" val="2269618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9756" y="476672"/>
            <a:ext cx="8856984" cy="5016758"/>
          </a:xfrm>
          <a:prstGeom prst="rect">
            <a:avLst/>
          </a:prstGeom>
        </p:spPr>
        <p:txBody>
          <a:bodyPr wrap="square">
            <a:spAutoFit/>
          </a:bodyPr>
          <a:lstStyle/>
          <a:p>
            <a:pPr algn="just"/>
            <a:r>
              <a:rPr lang="ru-RU" sz="2000" dirty="0"/>
              <a:t>6. При обработке персональных данных должны быть обеспечены точность персональных данных, их достаточность, а в необходимых случаях и актуальность по отношению к целям обработки персональных данных. Оператор должен принимать необходимые меры либо обеспечивать их принятие по удалению или уточнению неполных или неточных данных.</a:t>
            </a:r>
          </a:p>
          <a:p>
            <a:pPr algn="just"/>
            <a:r>
              <a:rPr lang="ru-RU" sz="2000" dirty="0"/>
              <a:t>7. Хранение персональных данных должно осуществляться в форме, позволяющей определить субъекта персональных данных, не дольше, чем этого требуют цели обработки персональных данных, если срок хранения персональных данных не установлен федеральным законом, договором, стороной которого, выгодоприобретателем или поручителем по которому является субъект персональных данных. Обрабатываемые персональные данные подлежат уничтожению либо обезличиванию по достижении целей обработки или в случае утраты необходимости в достижении этих целей, если иное не предусмотрено федеральным законом.</a:t>
            </a:r>
          </a:p>
        </p:txBody>
      </p:sp>
    </p:spTree>
    <p:extLst>
      <p:ext uri="{BB962C8B-B14F-4D97-AF65-F5344CB8AC3E}">
        <p14:creationId xmlns:p14="http://schemas.microsoft.com/office/powerpoint/2010/main" val="2116949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8712968" cy="5632311"/>
          </a:xfrm>
          <a:prstGeom prst="rect">
            <a:avLst/>
          </a:prstGeom>
        </p:spPr>
        <p:txBody>
          <a:bodyPr wrap="square">
            <a:spAutoFit/>
          </a:bodyPr>
          <a:lstStyle/>
          <a:p>
            <a:pPr algn="ctr"/>
            <a:r>
              <a:rPr lang="ru-RU" sz="2000" b="1" dirty="0"/>
              <a:t>Условия обработки персональных данных</a:t>
            </a:r>
          </a:p>
          <a:p>
            <a:r>
              <a:rPr lang="ru-RU" sz="2000" dirty="0"/>
              <a:t> </a:t>
            </a:r>
          </a:p>
          <a:p>
            <a:pPr algn="just"/>
            <a:r>
              <a:rPr lang="ru-RU" sz="2000" dirty="0" smtClean="0"/>
              <a:t>1</a:t>
            </a:r>
            <a:r>
              <a:rPr lang="ru-RU" sz="2000" dirty="0"/>
              <a:t>. Обработка персональных данных должна осуществляться с соблюдением принципов и правил, предусмотренных настоящим </a:t>
            </a:r>
            <a:r>
              <a:rPr lang="ru-RU" sz="2000" dirty="0" smtClean="0"/>
              <a:t>ФЗ. </a:t>
            </a:r>
            <a:r>
              <a:rPr lang="ru-RU" sz="2000" dirty="0"/>
              <a:t>Обработка персональных данных допускается в следующих случаях:</a:t>
            </a:r>
          </a:p>
          <a:p>
            <a:pPr algn="just"/>
            <a:r>
              <a:rPr lang="ru-RU" sz="2000" dirty="0"/>
              <a:t>1) обработка персональных данных осуществляется с согласия субъекта персональных </a:t>
            </a:r>
            <a:r>
              <a:rPr lang="ru-RU" sz="2000" dirty="0" smtClean="0"/>
              <a:t>данных;</a:t>
            </a:r>
            <a:endParaRPr lang="ru-RU" sz="2000" dirty="0"/>
          </a:p>
          <a:p>
            <a:pPr algn="just"/>
            <a:r>
              <a:rPr lang="ru-RU" sz="2000" dirty="0"/>
              <a:t>2) обработка персональных данных необходима для достижения целей, предусмотренных международным договором </a:t>
            </a:r>
            <a:r>
              <a:rPr lang="ru-RU" sz="2000" dirty="0" smtClean="0"/>
              <a:t>РФ </a:t>
            </a:r>
            <a:r>
              <a:rPr lang="ru-RU" sz="2000" dirty="0"/>
              <a:t>или законом, для осуществления и выполнения возложенных законодательством </a:t>
            </a:r>
            <a:r>
              <a:rPr lang="ru-RU" sz="2000" dirty="0" smtClean="0"/>
              <a:t>на </a:t>
            </a:r>
            <a:r>
              <a:rPr lang="ru-RU" sz="2000" dirty="0"/>
              <a:t>оператора функций, полномочий и обязанностей;</a:t>
            </a:r>
          </a:p>
          <a:p>
            <a:pPr algn="just"/>
            <a:r>
              <a:rPr lang="ru-RU" sz="2000" dirty="0"/>
              <a:t>3) обработка персональных данных осуществляется в связи с участием лица в конституционном, гражданском, административном, уголовном судопроизводстве, судопроизводстве в арбитражных судах;</a:t>
            </a:r>
          </a:p>
          <a:p>
            <a:pPr algn="just"/>
            <a:r>
              <a:rPr lang="ru-RU" sz="2000" dirty="0" smtClean="0"/>
              <a:t>3.1</a:t>
            </a:r>
            <a:r>
              <a:rPr lang="ru-RU" sz="2000" dirty="0"/>
              <a:t>) обработка персональных данных необходима для исполнения судебного акта, акта другого органа или должностного лица, подлежащих исполнению в соответствии с законодательством Российской Федерации об исполнительном </a:t>
            </a:r>
            <a:r>
              <a:rPr lang="ru-RU" sz="2000" dirty="0" smtClean="0"/>
              <a:t>производстве;</a:t>
            </a:r>
            <a:endParaRPr lang="ru-RU" sz="2000" dirty="0"/>
          </a:p>
        </p:txBody>
      </p:sp>
    </p:spTree>
    <p:extLst>
      <p:ext uri="{BB962C8B-B14F-4D97-AF65-F5344CB8AC3E}">
        <p14:creationId xmlns:p14="http://schemas.microsoft.com/office/powerpoint/2010/main" val="3162633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712968" cy="5324535"/>
          </a:xfrm>
          <a:prstGeom prst="rect">
            <a:avLst/>
          </a:prstGeom>
        </p:spPr>
        <p:txBody>
          <a:bodyPr wrap="square">
            <a:spAutoFit/>
          </a:bodyPr>
          <a:lstStyle/>
          <a:p>
            <a:pPr algn="just"/>
            <a:r>
              <a:rPr lang="ru-RU" sz="2000" dirty="0"/>
              <a:t>4) обработка персональных данных необходима для исполнения полномочий федеральных органов исполнительной власти, органов государственных внебюджетных фондов, исполнительных органов государственной власти субъектов </a:t>
            </a:r>
            <a:r>
              <a:rPr lang="ru-RU" sz="2000" dirty="0" smtClean="0"/>
              <a:t>РФ, </a:t>
            </a:r>
            <a:r>
              <a:rPr lang="ru-RU" sz="2000" dirty="0"/>
              <a:t>органов местного самоуправления и функций организаций, участвующих в предоставлении соответственно государственных и муниципальных услуг, предусмотренных Федеральным </a:t>
            </a:r>
            <a:r>
              <a:rPr lang="ru-RU" sz="2000" dirty="0" smtClean="0"/>
              <a:t>законодательством;</a:t>
            </a:r>
            <a:endParaRPr lang="ru-RU" sz="2000" dirty="0"/>
          </a:p>
          <a:p>
            <a:pPr algn="just"/>
            <a:r>
              <a:rPr lang="ru-RU" sz="2000" dirty="0" smtClean="0"/>
              <a:t>5</a:t>
            </a:r>
            <a:r>
              <a:rPr lang="ru-RU" sz="2000" dirty="0"/>
              <a:t>) обработка персональных данных необходима для исполнения договора, стороной которого либо выгодоприобретателем или поручителем по которому является субъект персональных данных, а также для заключения договора по инициативе субъекта персональных данных или договора, по которому субъект персональных данных будет являться выгодоприобретателем или поручителем;</a:t>
            </a:r>
          </a:p>
          <a:p>
            <a:pPr algn="just"/>
            <a:r>
              <a:rPr lang="ru-RU" sz="2000" dirty="0" smtClean="0"/>
              <a:t>6</a:t>
            </a:r>
            <a:r>
              <a:rPr lang="ru-RU" sz="2000" dirty="0"/>
              <a:t>) обработка персональных данных необходима для защиты жизни, здоровья или иных жизненно важных интересов субъекта персональных данных, если получение согласия субъекта персональных данных невозможно;</a:t>
            </a:r>
          </a:p>
        </p:txBody>
      </p:sp>
    </p:spTree>
    <p:extLst>
      <p:ext uri="{BB962C8B-B14F-4D97-AF65-F5344CB8AC3E}">
        <p14:creationId xmlns:p14="http://schemas.microsoft.com/office/powerpoint/2010/main" val="2957491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12968" cy="6555641"/>
          </a:xfrm>
          <a:prstGeom prst="rect">
            <a:avLst/>
          </a:prstGeom>
        </p:spPr>
        <p:txBody>
          <a:bodyPr wrap="square">
            <a:spAutoFit/>
          </a:bodyPr>
          <a:lstStyle/>
          <a:p>
            <a:pPr algn="just"/>
            <a:r>
              <a:rPr lang="ru-RU" sz="2000" dirty="0" smtClean="0"/>
              <a:t>7</a:t>
            </a:r>
            <a:r>
              <a:rPr lang="ru-RU" sz="2000" dirty="0"/>
              <a:t>) обработка персональных данных необходима для осуществления прав и законных интересов оператора или третьих лиц, в том числе в случаях, предусмотренных Федеральным </a:t>
            </a:r>
            <a:r>
              <a:rPr lang="ru-RU" sz="2000" dirty="0" smtClean="0"/>
              <a:t>законодательством, </a:t>
            </a:r>
            <a:r>
              <a:rPr lang="ru-RU" sz="2000" dirty="0"/>
              <a:t>либо для достижения общественно значимых целей при условии, что при этом не нарушаются права и свободы субъекта персональных данных;</a:t>
            </a:r>
          </a:p>
          <a:p>
            <a:pPr algn="just"/>
            <a:r>
              <a:rPr lang="ru-RU" sz="2000" dirty="0" smtClean="0"/>
              <a:t>8</a:t>
            </a:r>
            <a:r>
              <a:rPr lang="ru-RU" sz="2000" dirty="0"/>
              <a:t>) обработка персональных данных необходима для осуществления профессиональной деятельности журналиста и (или) законной деятельности средства массовой информации либо научной, литературной или иной творческой деятельности при условии, что при этом не нарушаются права и законные интересы субъекта персональных данных;</a:t>
            </a:r>
          </a:p>
          <a:p>
            <a:pPr algn="just"/>
            <a:r>
              <a:rPr lang="ru-RU" sz="2000" dirty="0"/>
              <a:t>9) обработка персональных данных осуществляется в статистических или иных исследовательских целях, за исключением целей, указанных в </a:t>
            </a:r>
            <a:r>
              <a:rPr lang="ru-RU" sz="2000" dirty="0" smtClean="0"/>
              <a:t>ст. 15 настоящего ФЗ, </a:t>
            </a:r>
            <a:r>
              <a:rPr lang="ru-RU" sz="2000" dirty="0"/>
              <a:t>при условии </a:t>
            </a:r>
            <a:r>
              <a:rPr lang="ru-RU" sz="2000" dirty="0" smtClean="0"/>
              <a:t>обезличивания </a:t>
            </a:r>
            <a:r>
              <a:rPr lang="ru-RU" sz="2000" dirty="0"/>
              <a:t>персональных данных;</a:t>
            </a:r>
          </a:p>
          <a:p>
            <a:pPr algn="just"/>
            <a:r>
              <a:rPr lang="ru-RU" sz="2000" dirty="0"/>
              <a:t>10) осуществляется обработка персональных данных, доступ неограниченного круга лиц к которым предоставлен субъектом персональных данных либо по его </a:t>
            </a:r>
            <a:r>
              <a:rPr lang="ru-RU" sz="2000" dirty="0" smtClean="0"/>
              <a:t>просьбе;</a:t>
            </a:r>
            <a:endParaRPr lang="ru-RU" sz="2000" dirty="0"/>
          </a:p>
          <a:p>
            <a:pPr algn="just"/>
            <a:r>
              <a:rPr lang="ru-RU" sz="2000" dirty="0"/>
              <a:t>11) осуществляется обработка персональных данных, подлежащих опубликованию или обязательному раскрытию в соответствии с федеральным законом.</a:t>
            </a:r>
          </a:p>
        </p:txBody>
      </p:sp>
    </p:spTree>
    <p:extLst>
      <p:ext uri="{BB962C8B-B14F-4D97-AF65-F5344CB8AC3E}">
        <p14:creationId xmlns:p14="http://schemas.microsoft.com/office/powerpoint/2010/main" val="1923227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0"/>
            <a:ext cx="8784976" cy="6709529"/>
          </a:xfrm>
          <a:prstGeom prst="rect">
            <a:avLst/>
          </a:prstGeom>
        </p:spPr>
        <p:txBody>
          <a:bodyPr wrap="square">
            <a:spAutoFit/>
          </a:bodyPr>
          <a:lstStyle/>
          <a:p>
            <a:pPr indent="342900" algn="just">
              <a:spcBef>
                <a:spcPts val="1200"/>
              </a:spcBef>
              <a:spcAft>
                <a:spcPts val="0"/>
              </a:spcAft>
            </a:pPr>
            <a:r>
              <a:rPr lang="ru-RU" sz="2000" dirty="0" smtClean="0">
                <a:latin typeface="+mj-lt"/>
                <a:ea typeface="Times New Roman" panose="02020603050405020304" pitchFamily="18" charset="0"/>
              </a:rPr>
              <a:t>1. Обработка </a:t>
            </a:r>
            <a:r>
              <a:rPr lang="ru-RU" sz="2000" dirty="0">
                <a:latin typeface="+mj-lt"/>
                <a:ea typeface="Times New Roman" panose="02020603050405020304" pitchFamily="18" charset="0"/>
              </a:rPr>
              <a:t>персональных данных объектов государственной охраны и членов их семей осуществляется с учетом особенностей, предусмотренных Федеральным законом от 27 мая 1996 года № </a:t>
            </a:r>
            <a:r>
              <a:rPr lang="ru-RU" sz="2000" dirty="0" smtClean="0">
                <a:latin typeface="+mj-lt"/>
                <a:ea typeface="Times New Roman" panose="02020603050405020304" pitchFamily="18" charset="0"/>
              </a:rPr>
              <a:t>57-ФЗ. 2</a:t>
            </a:r>
            <a:r>
              <a:rPr lang="ru-RU" sz="2000" dirty="0">
                <a:latin typeface="+mj-lt"/>
                <a:ea typeface="Times New Roman" panose="02020603050405020304" pitchFamily="18" charset="0"/>
              </a:rPr>
              <a:t>. Особенности обработки специальных категорий персональных данных, а также биометрических персональных данных устанавливаются соответственно 10 и 11 настоящего </a:t>
            </a:r>
            <a:r>
              <a:rPr lang="ru-RU" sz="2000" dirty="0" smtClean="0">
                <a:latin typeface="+mj-lt"/>
                <a:ea typeface="Times New Roman" panose="02020603050405020304" pitchFamily="18" charset="0"/>
              </a:rPr>
              <a:t>ФЗ</a:t>
            </a:r>
            <a:endParaRPr lang="ru-RU" sz="2000" dirty="0">
              <a:latin typeface="+mj-lt"/>
              <a:ea typeface="Times New Roman" panose="02020603050405020304" pitchFamily="18" charset="0"/>
            </a:endParaRPr>
          </a:p>
          <a:p>
            <a:pPr indent="342900" algn="just">
              <a:spcBef>
                <a:spcPts val="1200"/>
              </a:spcBef>
              <a:spcAft>
                <a:spcPts val="0"/>
              </a:spcAft>
            </a:pPr>
            <a:r>
              <a:rPr lang="ru-RU" sz="2000" dirty="0">
                <a:latin typeface="+mj-lt"/>
                <a:ea typeface="Times New Roman" panose="02020603050405020304" pitchFamily="18" charset="0"/>
              </a:rPr>
              <a:t>3. Оператор вправе поручить обработку персональных данных другому лицу с согласия </a:t>
            </a:r>
            <a:r>
              <a:rPr lang="ru-RU" sz="2000" dirty="0" smtClean="0">
                <a:latin typeface="+mj-lt"/>
                <a:ea typeface="Times New Roman" panose="02020603050405020304" pitchFamily="18" charset="0"/>
              </a:rPr>
              <a:t>субъекта, </a:t>
            </a:r>
            <a:r>
              <a:rPr lang="ru-RU" sz="2000" dirty="0">
                <a:latin typeface="+mj-lt"/>
                <a:ea typeface="Times New Roman" panose="02020603050405020304" pitchFamily="18" charset="0"/>
              </a:rPr>
              <a:t>если иное не предусмотрено федеральным законом, на основании заключаемого с этим лицом договора, в том числе государственного или муниципального контракта, либо путем принятия государственным или муниципальным органом соответствующего </a:t>
            </a:r>
            <a:r>
              <a:rPr lang="ru-RU" sz="2000" dirty="0" smtClean="0">
                <a:latin typeface="+mj-lt"/>
                <a:ea typeface="Times New Roman" panose="02020603050405020304" pitchFamily="18" charset="0"/>
              </a:rPr>
              <a:t>акта. </a:t>
            </a:r>
            <a:r>
              <a:rPr lang="ru-RU" sz="2000" dirty="0">
                <a:latin typeface="+mj-lt"/>
                <a:ea typeface="Times New Roman" panose="02020603050405020304" pitchFamily="18" charset="0"/>
              </a:rPr>
              <a:t>Лицо, осуществляющее обработку персональных данных по поручению оператора, обязано соблюдать принципы и правила обработки персональных данных, предусмотренные настоящим </a:t>
            </a:r>
            <a:r>
              <a:rPr lang="ru-RU" sz="2000" dirty="0" smtClean="0">
                <a:latin typeface="+mj-lt"/>
                <a:ea typeface="Times New Roman" panose="02020603050405020304" pitchFamily="18" charset="0"/>
              </a:rPr>
              <a:t>ФЗ. </a:t>
            </a:r>
            <a:r>
              <a:rPr lang="ru-RU" sz="2000" dirty="0">
                <a:latin typeface="+mj-lt"/>
                <a:ea typeface="Times New Roman" panose="02020603050405020304" pitchFamily="18" charset="0"/>
              </a:rPr>
              <a:t>В поручении оператора должны быть определены перечень </a:t>
            </a:r>
            <a:r>
              <a:rPr lang="ru-RU" sz="2000" dirty="0" smtClean="0">
                <a:latin typeface="+mj-lt"/>
                <a:ea typeface="Times New Roman" panose="02020603050405020304" pitchFamily="18" charset="0"/>
              </a:rPr>
              <a:t>действий </a:t>
            </a:r>
            <a:r>
              <a:rPr lang="ru-RU" sz="2000" dirty="0">
                <a:latin typeface="+mj-lt"/>
                <a:ea typeface="Times New Roman" panose="02020603050405020304" pitchFamily="18" charset="0"/>
              </a:rPr>
              <a:t>с персональными данными, которые будут </a:t>
            </a:r>
            <a:r>
              <a:rPr lang="ru-RU" sz="2000" dirty="0" smtClean="0">
                <a:latin typeface="+mj-lt"/>
                <a:ea typeface="Times New Roman" panose="02020603050405020304" pitchFamily="18" charset="0"/>
              </a:rPr>
              <a:t>совершаться, </a:t>
            </a:r>
            <a:r>
              <a:rPr lang="ru-RU" sz="2000" dirty="0">
                <a:latin typeface="+mj-lt"/>
                <a:ea typeface="Times New Roman" panose="02020603050405020304" pitchFamily="18" charset="0"/>
              </a:rPr>
              <a:t>и цели обработки, должна быть установлена обязанность </a:t>
            </a:r>
            <a:r>
              <a:rPr lang="ru-RU" sz="2000" dirty="0" smtClean="0">
                <a:latin typeface="+mj-lt"/>
                <a:ea typeface="Times New Roman" panose="02020603050405020304" pitchFamily="18" charset="0"/>
              </a:rPr>
              <a:t>соблюдать </a:t>
            </a:r>
            <a:r>
              <a:rPr lang="ru-RU" sz="2000" dirty="0">
                <a:latin typeface="+mj-lt"/>
                <a:ea typeface="Times New Roman" panose="02020603050405020304" pitchFamily="18" charset="0"/>
              </a:rPr>
              <a:t>конфиденциальность </a:t>
            </a:r>
            <a:r>
              <a:rPr lang="ru-RU" sz="2000" dirty="0" smtClean="0">
                <a:latin typeface="+mj-lt"/>
                <a:ea typeface="Times New Roman" panose="02020603050405020304" pitchFamily="18" charset="0"/>
              </a:rPr>
              <a:t>и </a:t>
            </a:r>
            <a:r>
              <a:rPr lang="ru-RU" sz="2000" dirty="0">
                <a:latin typeface="+mj-lt"/>
                <a:ea typeface="Times New Roman" panose="02020603050405020304" pitchFamily="18" charset="0"/>
              </a:rPr>
              <a:t>обеспечивать безопасность персональных данных при их обработке, а также должны быть указаны требования к защите обрабатываемых персональных данных в соответствии со статьей 19 настоящего Федерального закона</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461956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228398"/>
            <a:ext cx="8712968" cy="2708434"/>
          </a:xfrm>
          <a:prstGeom prst="rect">
            <a:avLst/>
          </a:prstGeom>
        </p:spPr>
        <p:txBody>
          <a:bodyPr wrap="square">
            <a:spAutoFit/>
          </a:bodyPr>
          <a:lstStyle/>
          <a:p>
            <a:pPr indent="342900" algn="just">
              <a:spcBef>
                <a:spcPts val="1200"/>
              </a:spcBef>
              <a:spcAft>
                <a:spcPts val="0"/>
              </a:spcAft>
            </a:pPr>
            <a:r>
              <a:rPr lang="ru-RU" sz="2000" dirty="0">
                <a:ea typeface="Times New Roman" panose="02020603050405020304" pitchFamily="18" charset="0"/>
              </a:rPr>
              <a:t>4. Лицо, осуществляющее обработку персональных данных по поручению оператора, не обязано получать согласие субъекта персональных данных на обработку его персональных данных</a:t>
            </a:r>
            <a:r>
              <a:rPr lang="ru-RU" sz="2000" dirty="0" smtClean="0">
                <a:ea typeface="Times New Roman" panose="02020603050405020304" pitchFamily="18" charset="0"/>
              </a:rPr>
              <a:t>.</a:t>
            </a:r>
            <a:endParaRPr lang="ru-RU" sz="2000" dirty="0">
              <a:ea typeface="Times New Roman" panose="02020603050405020304" pitchFamily="18" charset="0"/>
            </a:endParaRPr>
          </a:p>
          <a:p>
            <a:pPr indent="342900" algn="just">
              <a:spcBef>
                <a:spcPts val="1200"/>
              </a:spcBef>
              <a:spcAft>
                <a:spcPts val="0"/>
              </a:spcAft>
            </a:pPr>
            <a:r>
              <a:rPr lang="ru-RU" sz="2000" dirty="0">
                <a:ea typeface="Times New Roman" panose="02020603050405020304" pitchFamily="18" charset="0"/>
              </a:rPr>
              <a:t>5. В случае, если оператор поручает обработку персональных данных другому лицу, ответственность перед субъектом персональных данных за действия указанного лица несет оператор. Лицо, осуществляющее обработку персональных данных по поручению оператора, несет ответственность перед оператором.</a:t>
            </a:r>
          </a:p>
        </p:txBody>
      </p:sp>
      <p:sp>
        <p:nvSpPr>
          <p:cNvPr id="3" name="Прямоугольник 2"/>
          <p:cNvSpPr/>
          <p:nvPr/>
        </p:nvSpPr>
        <p:spPr>
          <a:xfrm>
            <a:off x="323528" y="4077072"/>
            <a:ext cx="8568952" cy="1323439"/>
          </a:xfrm>
          <a:prstGeom prst="rect">
            <a:avLst/>
          </a:prstGeom>
        </p:spPr>
        <p:txBody>
          <a:bodyPr wrap="square">
            <a:spAutoFit/>
          </a:bodyPr>
          <a:lstStyle/>
          <a:p>
            <a:pPr indent="342900" algn="just">
              <a:spcAft>
                <a:spcPts val="0"/>
              </a:spcAft>
            </a:pPr>
            <a:r>
              <a:rPr lang="ru-RU" sz="2000" dirty="0">
                <a:latin typeface="+mj-lt"/>
                <a:ea typeface="Times New Roman" panose="02020603050405020304" pitchFamily="18" charset="0"/>
              </a:rPr>
              <a:t>Операторы и иные лица, получившие доступ к персональным данным, обязаны не раскрывать третьим лицам и не распространять персональные данные без согласия субъекта персональных данных, если иное не предусмотрено федеральным законом.</a:t>
            </a:r>
            <a:endParaRPr lang="ru-RU" sz="2000" dirty="0">
              <a:effectLst/>
              <a:latin typeface="+mj-lt"/>
              <a:ea typeface="Times New Roman" panose="02020603050405020304" pitchFamily="18" charset="0"/>
            </a:endParaRPr>
          </a:p>
        </p:txBody>
      </p:sp>
    </p:spTree>
    <p:extLst>
      <p:ext uri="{BB962C8B-B14F-4D97-AF65-F5344CB8AC3E}">
        <p14:creationId xmlns:p14="http://schemas.microsoft.com/office/powerpoint/2010/main" val="357523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2656"/>
            <a:ext cx="8640960" cy="4555093"/>
          </a:xfrm>
          <a:prstGeom prst="rect">
            <a:avLst/>
          </a:prstGeom>
        </p:spPr>
        <p:txBody>
          <a:bodyPr wrap="square">
            <a:spAutoFit/>
          </a:bodyPr>
          <a:lstStyle/>
          <a:p>
            <a:pPr indent="342900" algn="ctr">
              <a:spcAft>
                <a:spcPts val="0"/>
              </a:spcAft>
            </a:pPr>
            <a:r>
              <a:rPr lang="ru-RU" sz="2000" b="1" dirty="0">
                <a:latin typeface="+mj-lt"/>
                <a:ea typeface="Times New Roman" panose="02020603050405020304" pitchFamily="18" charset="0"/>
              </a:rPr>
              <a:t>Общедоступные источники персональных данных</a:t>
            </a:r>
          </a:p>
          <a:p>
            <a:pPr indent="342900" algn="just">
              <a:spcAft>
                <a:spcPts val="0"/>
              </a:spcAft>
            </a:pPr>
            <a:r>
              <a:rPr lang="ru-RU" sz="2000" dirty="0">
                <a:latin typeface="+mj-lt"/>
                <a:ea typeface="Times New Roman" panose="02020603050405020304" pitchFamily="18" charset="0"/>
              </a:rPr>
              <a:t> </a:t>
            </a:r>
          </a:p>
          <a:p>
            <a:pPr indent="342900" algn="just">
              <a:spcAft>
                <a:spcPts val="0"/>
              </a:spcAft>
            </a:pPr>
            <a:r>
              <a:rPr lang="ru-RU" sz="2000" dirty="0">
                <a:latin typeface="+mj-lt"/>
                <a:ea typeface="Times New Roman" panose="02020603050405020304" pitchFamily="18" charset="0"/>
              </a:rPr>
              <a:t>1. В целях информационного обеспечения могут создаваться общедоступные источники персональных данных (в том числе справочники, адресные книги). В общедоступные источники персональных данных с письменного согласия субъекта персональных данных могут включаться его фамилия, имя, отчество, год и место рождения, адрес, абонентский номер, сведения о профессии и иные персональные данные, сообщаемые субъектом персональных данных.</a:t>
            </a:r>
          </a:p>
          <a:p>
            <a:pPr indent="342900" algn="just">
              <a:spcBef>
                <a:spcPts val="1200"/>
              </a:spcBef>
              <a:spcAft>
                <a:spcPts val="0"/>
              </a:spcAft>
            </a:pPr>
            <a:r>
              <a:rPr lang="ru-RU" sz="2000" dirty="0" smtClean="0">
                <a:latin typeface="+mj-lt"/>
                <a:ea typeface="Times New Roman" panose="02020603050405020304" pitchFamily="18" charset="0"/>
              </a:rPr>
              <a:t>2</a:t>
            </a:r>
            <a:r>
              <a:rPr lang="ru-RU" sz="2000" dirty="0">
                <a:latin typeface="+mj-lt"/>
                <a:ea typeface="Times New Roman" panose="02020603050405020304" pitchFamily="18" charset="0"/>
              </a:rPr>
              <a:t>. Сведения о субъекте персональных данных должны быть в любое время исключены из общедоступных источников персональных данных по требованию субъекта персональных данных либо по решению суда или иных уполномоченных государственных органов</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638261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0"/>
            <a:ext cx="8784976" cy="6863417"/>
          </a:xfrm>
          <a:prstGeom prst="rect">
            <a:avLst/>
          </a:prstGeom>
        </p:spPr>
        <p:txBody>
          <a:bodyPr wrap="square">
            <a:spAutoFit/>
          </a:bodyPr>
          <a:lstStyle/>
          <a:p>
            <a:pPr indent="342900" algn="ctr">
              <a:spcAft>
                <a:spcPts val="0"/>
              </a:spcAft>
            </a:pPr>
            <a:r>
              <a:rPr lang="ru-RU" sz="2000" b="1" dirty="0">
                <a:latin typeface="+mj-lt"/>
                <a:ea typeface="Times New Roman" panose="02020603050405020304" pitchFamily="18" charset="0"/>
              </a:rPr>
              <a:t>Согласие субъекта персональных данных на обработку его персональных данных</a:t>
            </a:r>
          </a:p>
          <a:p>
            <a:pPr indent="342900" algn="just">
              <a:spcAft>
                <a:spcPts val="0"/>
              </a:spcAft>
            </a:pPr>
            <a:r>
              <a:rPr lang="ru-RU" sz="2000" dirty="0" smtClean="0">
                <a:latin typeface="+mj-lt"/>
                <a:ea typeface="Times New Roman" panose="02020603050405020304" pitchFamily="18" charset="0"/>
              </a:rPr>
              <a:t>1</a:t>
            </a:r>
            <a:r>
              <a:rPr lang="ru-RU" sz="2000" dirty="0">
                <a:latin typeface="+mj-lt"/>
                <a:ea typeface="Times New Roman" panose="02020603050405020304" pitchFamily="18" charset="0"/>
              </a:rPr>
              <a:t>. Субъект </a:t>
            </a:r>
            <a:r>
              <a:rPr lang="ru-RU" sz="2000" dirty="0" smtClean="0">
                <a:latin typeface="+mj-lt"/>
                <a:ea typeface="Times New Roman" panose="02020603050405020304" pitchFamily="18" charset="0"/>
              </a:rPr>
              <a:t>принимает решение о предоставлении персональных </a:t>
            </a:r>
            <a:r>
              <a:rPr lang="ru-RU" sz="2000" dirty="0">
                <a:latin typeface="+mj-lt"/>
                <a:ea typeface="Times New Roman" panose="02020603050405020304" pitchFamily="18" charset="0"/>
              </a:rPr>
              <a:t>данных и дает согласие на их обработку свободно, своей волей и в своем интересе. Согласие на обработку персональных данных должно быть конкретным, информированным и сознательным. Согласие на обработку персональных данных может быть дано субъектом </a:t>
            </a:r>
            <a:r>
              <a:rPr lang="ru-RU" sz="2000" dirty="0" smtClean="0">
                <a:latin typeface="+mj-lt"/>
                <a:ea typeface="Times New Roman" panose="02020603050405020304" pitchFamily="18" charset="0"/>
              </a:rPr>
              <a:t>или </a:t>
            </a:r>
            <a:r>
              <a:rPr lang="ru-RU" sz="2000" dirty="0">
                <a:latin typeface="+mj-lt"/>
                <a:ea typeface="Times New Roman" panose="02020603050405020304" pitchFamily="18" charset="0"/>
              </a:rPr>
              <a:t>его представителем в любой позволяющей подтвердить факт его получения форме, если иное не установлено федеральным законом. В случае получения согласия на обработку персональных данных от представителя </a:t>
            </a:r>
            <a:r>
              <a:rPr lang="ru-RU" sz="2000" dirty="0" smtClean="0">
                <a:latin typeface="+mj-lt"/>
                <a:ea typeface="Times New Roman" panose="02020603050405020304" pitchFamily="18" charset="0"/>
              </a:rPr>
              <a:t>субъекта, его полномочия проверяются </a:t>
            </a:r>
            <a:r>
              <a:rPr lang="ru-RU" sz="2000" dirty="0">
                <a:latin typeface="+mj-lt"/>
                <a:ea typeface="Times New Roman" panose="02020603050405020304" pitchFamily="18" charset="0"/>
              </a:rPr>
              <a:t>оператором.</a:t>
            </a:r>
          </a:p>
          <a:p>
            <a:pPr indent="342900" algn="just">
              <a:spcBef>
                <a:spcPts val="1200"/>
              </a:spcBef>
              <a:spcAft>
                <a:spcPts val="0"/>
              </a:spcAft>
            </a:pPr>
            <a:r>
              <a:rPr lang="ru-RU" sz="2000" dirty="0">
                <a:latin typeface="+mj-lt"/>
                <a:ea typeface="Times New Roman" panose="02020603050405020304" pitchFamily="18" charset="0"/>
              </a:rPr>
              <a:t>2. Согласие на обработку персональных данных может быть отозвано </a:t>
            </a:r>
            <a:r>
              <a:rPr lang="ru-RU" sz="2000" dirty="0" smtClean="0">
                <a:latin typeface="+mj-lt"/>
                <a:ea typeface="Times New Roman" panose="02020603050405020304" pitchFamily="18" charset="0"/>
              </a:rPr>
              <a:t>субъектом. </a:t>
            </a:r>
            <a:r>
              <a:rPr lang="ru-RU" sz="2000" dirty="0">
                <a:latin typeface="+mj-lt"/>
                <a:ea typeface="Times New Roman" panose="02020603050405020304" pitchFamily="18" charset="0"/>
              </a:rPr>
              <a:t>В случае отзыва </a:t>
            </a:r>
            <a:r>
              <a:rPr lang="ru-RU" sz="2000" dirty="0" smtClean="0">
                <a:latin typeface="+mj-lt"/>
                <a:ea typeface="Times New Roman" panose="02020603050405020304" pitchFamily="18" charset="0"/>
              </a:rPr>
              <a:t>согласия </a:t>
            </a:r>
            <a:r>
              <a:rPr lang="ru-RU" sz="2000" dirty="0">
                <a:latin typeface="+mj-lt"/>
                <a:ea typeface="Times New Roman" panose="02020603050405020304" pitchFamily="18" charset="0"/>
              </a:rPr>
              <a:t>на обработку персональных данных оператор вправе продолжить обработку персональных данных без согласия субъекта персональных данных при наличии оснований, указанных в пунктах 2 - 11 части 1 статьи 6, части 2 статьи 10 и части 2 статьи 11 настоящего Федерального закона.</a:t>
            </a:r>
          </a:p>
          <a:p>
            <a:pPr indent="342900" algn="just">
              <a:spcBef>
                <a:spcPts val="1200"/>
              </a:spcBef>
              <a:spcAft>
                <a:spcPts val="0"/>
              </a:spcAft>
            </a:pPr>
            <a:r>
              <a:rPr lang="ru-RU" sz="2000" dirty="0">
                <a:latin typeface="+mj-lt"/>
                <a:ea typeface="Times New Roman" panose="02020603050405020304" pitchFamily="18" charset="0"/>
              </a:rPr>
              <a:t>3. Обязанность предоставить доказательство получения согласия субъекта персональных данных на обработку его персональных данных или доказательство наличия оснований, указанных в приведенных выше пунктах</a:t>
            </a:r>
            <a:r>
              <a:rPr lang="ru-RU" sz="2000" dirty="0" smtClean="0">
                <a:latin typeface="+mj-lt"/>
                <a:ea typeface="Times New Roman" panose="02020603050405020304" pitchFamily="18" charset="0"/>
              </a:rPr>
              <a:t>, </a:t>
            </a:r>
            <a:r>
              <a:rPr lang="ru-RU" sz="2000" dirty="0">
                <a:latin typeface="+mj-lt"/>
                <a:ea typeface="Times New Roman" panose="02020603050405020304" pitchFamily="18" charset="0"/>
              </a:rPr>
              <a:t>возлагается на оператора.</a:t>
            </a:r>
            <a:endParaRPr lang="ru-RU" sz="2000" dirty="0">
              <a:effectLst/>
              <a:latin typeface="+mj-lt"/>
              <a:ea typeface="Times New Roman" panose="02020603050405020304" pitchFamily="18" charset="0"/>
            </a:endParaRPr>
          </a:p>
        </p:txBody>
      </p:sp>
    </p:spTree>
    <p:extLst>
      <p:ext uri="{BB962C8B-B14F-4D97-AF65-F5344CB8AC3E}">
        <p14:creationId xmlns:p14="http://schemas.microsoft.com/office/powerpoint/2010/main" val="4166175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712968" cy="6709529"/>
          </a:xfrm>
          <a:prstGeom prst="rect">
            <a:avLst/>
          </a:prstGeom>
        </p:spPr>
        <p:txBody>
          <a:bodyPr wrap="square">
            <a:spAutoFit/>
          </a:bodyPr>
          <a:lstStyle/>
          <a:p>
            <a:pPr indent="342900" algn="just">
              <a:spcBef>
                <a:spcPts val="1200"/>
              </a:spcBef>
              <a:spcAft>
                <a:spcPts val="0"/>
              </a:spcAft>
            </a:pPr>
            <a:r>
              <a:rPr lang="ru-RU" sz="2000" dirty="0">
                <a:latin typeface="+mj-lt"/>
                <a:ea typeface="Times New Roman" panose="02020603050405020304" pitchFamily="18" charset="0"/>
              </a:rPr>
              <a:t>4. В случаях, предусмотренных федеральным законом, обработка персональных данных осуществляется только с согласия в письменной форме субъекта персональных данных. Равнозначным содержащему собственноручную подпись субъекта персональных данных согласию в письменной форме на бумажном носителе признается согласие в форме электронного документа, подписанного в соответствии с федеральным законом электронной подписью. Согласие в письменной форме субъекта персональных данных на обработку его персональных данных должно включать в себя, в частности:</a:t>
            </a:r>
          </a:p>
          <a:p>
            <a:pPr indent="342900" algn="just">
              <a:spcBef>
                <a:spcPts val="1200"/>
              </a:spcBef>
              <a:spcAft>
                <a:spcPts val="0"/>
              </a:spcAft>
            </a:pPr>
            <a:r>
              <a:rPr lang="ru-RU" sz="2000" dirty="0">
                <a:latin typeface="+mj-lt"/>
                <a:ea typeface="Times New Roman" panose="02020603050405020304" pitchFamily="18" charset="0"/>
              </a:rPr>
              <a:t>1) фамилию, имя, отчество, адрес субъекта персональных данных, номер основного документа, удостоверяющего его личность, сведения о дате выдачи указанного документа и выдавшем его органе;</a:t>
            </a:r>
          </a:p>
          <a:p>
            <a:pPr indent="342900" algn="just">
              <a:spcBef>
                <a:spcPts val="1200"/>
              </a:spcBef>
              <a:spcAft>
                <a:spcPts val="0"/>
              </a:spcAft>
            </a:pPr>
            <a:r>
              <a:rPr lang="ru-RU" sz="2000" dirty="0">
                <a:latin typeface="+mj-lt"/>
                <a:ea typeface="Times New Roman" panose="02020603050405020304" pitchFamily="18" charset="0"/>
              </a:rPr>
              <a:t>2) фамилию, имя, отчество, адрес представителя субъекта персональных данных, номер основного документа, удостоверяющего его личность, сведения о дате выдачи указанного документа и выдавшем его органе, реквизиты доверенности или иного документа, подтверждающего полномочия этого представителя (при получении согласия от представителя субъекта персональных данных);</a:t>
            </a:r>
          </a:p>
          <a:p>
            <a:pPr indent="342900" algn="just">
              <a:spcBef>
                <a:spcPts val="1200"/>
              </a:spcBef>
              <a:spcAft>
                <a:spcPts val="0"/>
              </a:spcAft>
            </a:pPr>
            <a:r>
              <a:rPr lang="ru-RU" sz="2000" dirty="0">
                <a:latin typeface="+mj-lt"/>
                <a:ea typeface="Times New Roman" panose="02020603050405020304" pitchFamily="18" charset="0"/>
              </a:rPr>
              <a:t>3) наименование или фамилию, имя, отчество и адрес оператора, получающего согласие субъекта персональных данных</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54587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76672"/>
            <a:ext cx="8712968" cy="4862870"/>
          </a:xfrm>
          <a:prstGeom prst="rect">
            <a:avLst/>
          </a:prstGeom>
        </p:spPr>
        <p:txBody>
          <a:bodyPr wrap="square">
            <a:spAutoFit/>
          </a:bodyPr>
          <a:lstStyle/>
          <a:p>
            <a:pPr indent="342900" algn="just">
              <a:spcBef>
                <a:spcPts val="1200"/>
              </a:spcBef>
              <a:spcAft>
                <a:spcPts val="0"/>
              </a:spcAft>
            </a:pPr>
            <a:r>
              <a:rPr lang="ru-RU" sz="2000" dirty="0">
                <a:ea typeface="Times New Roman" panose="02020603050405020304" pitchFamily="18" charset="0"/>
              </a:rPr>
              <a:t>4) цель обработки персональных данных;</a:t>
            </a:r>
          </a:p>
          <a:p>
            <a:pPr indent="342900" algn="just">
              <a:spcBef>
                <a:spcPts val="1200"/>
              </a:spcBef>
              <a:spcAft>
                <a:spcPts val="0"/>
              </a:spcAft>
            </a:pPr>
            <a:r>
              <a:rPr lang="ru-RU" sz="2000" dirty="0">
                <a:ea typeface="Times New Roman" panose="02020603050405020304" pitchFamily="18" charset="0"/>
              </a:rPr>
              <a:t>5) перечень персональных данных, на обработку которых дается согласие субъекта персональных данных;</a:t>
            </a:r>
          </a:p>
          <a:p>
            <a:pPr indent="342900" algn="just">
              <a:spcBef>
                <a:spcPts val="1200"/>
              </a:spcBef>
              <a:spcAft>
                <a:spcPts val="0"/>
              </a:spcAft>
            </a:pPr>
            <a:r>
              <a:rPr lang="ru-RU" sz="2000" dirty="0">
                <a:ea typeface="Times New Roman" panose="02020603050405020304" pitchFamily="18" charset="0"/>
              </a:rPr>
              <a:t>6) наименование или фамилию, имя, отчество и адрес лица, осуществляющего обработку персональных данных по поручению оператора, если обработка будет поручена такому лицу;</a:t>
            </a:r>
          </a:p>
          <a:p>
            <a:pPr indent="342900" algn="just">
              <a:spcBef>
                <a:spcPts val="1200"/>
              </a:spcBef>
              <a:spcAft>
                <a:spcPts val="0"/>
              </a:spcAft>
            </a:pPr>
            <a:r>
              <a:rPr lang="ru-RU" sz="2000" dirty="0">
                <a:ea typeface="Times New Roman" panose="02020603050405020304" pitchFamily="18" charset="0"/>
              </a:rPr>
              <a:t>7) перечень действий с персональными данными, на совершение которых дается согласие, общее описание используемых оператором способов обработки персональных данных;</a:t>
            </a:r>
          </a:p>
          <a:p>
            <a:pPr indent="342900" algn="just">
              <a:spcBef>
                <a:spcPts val="1200"/>
              </a:spcBef>
              <a:spcAft>
                <a:spcPts val="0"/>
              </a:spcAft>
            </a:pPr>
            <a:r>
              <a:rPr lang="ru-RU" sz="2000" dirty="0">
                <a:ea typeface="Times New Roman" panose="02020603050405020304" pitchFamily="18" charset="0"/>
              </a:rPr>
              <a:t>8) срок, в течение которого действует согласие субъекта персональных данных, а также способ его отзыва, если иное не установлено федеральным законом;</a:t>
            </a:r>
          </a:p>
          <a:p>
            <a:pPr indent="342900" algn="just">
              <a:spcBef>
                <a:spcPts val="1200"/>
              </a:spcBef>
              <a:spcAft>
                <a:spcPts val="0"/>
              </a:spcAft>
            </a:pPr>
            <a:r>
              <a:rPr lang="ru-RU" sz="2000" dirty="0">
                <a:ea typeface="Times New Roman" panose="02020603050405020304" pitchFamily="18" charset="0"/>
              </a:rPr>
              <a:t>9) подпись субъекта персональных данных.</a:t>
            </a:r>
          </a:p>
        </p:txBody>
      </p:sp>
    </p:spTree>
    <p:extLst>
      <p:ext uri="{BB962C8B-B14F-4D97-AF65-F5344CB8AC3E}">
        <p14:creationId xmlns:p14="http://schemas.microsoft.com/office/powerpoint/2010/main" val="3696763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9919" y="549275"/>
            <a:ext cx="8677306" cy="5940088"/>
          </a:xfrm>
          <a:prstGeom prst="rect">
            <a:avLst/>
          </a:prstGeom>
          <a:noFill/>
          <a:ln w="9525">
            <a:noFill/>
            <a:miter lim="800000"/>
            <a:headEnd/>
            <a:tailEnd/>
          </a:ln>
          <a:effectLst/>
        </p:spPr>
        <p:txBody>
          <a:bodyPr wrap="square">
            <a:spAutoFit/>
          </a:bodyPr>
          <a:lstStyle/>
          <a:p>
            <a:pPr algn="ctr"/>
            <a:r>
              <a:rPr lang="ru-RU" sz="2400" b="1" dirty="0"/>
              <a:t>Федеральный закон от 27.07.2006 </a:t>
            </a:r>
            <a:r>
              <a:rPr lang="ru-RU" sz="2400" b="1" dirty="0" smtClean="0"/>
              <a:t>№ </a:t>
            </a:r>
            <a:r>
              <a:rPr lang="ru-RU" sz="2400" b="1" dirty="0"/>
              <a:t>152-ФЗ</a:t>
            </a:r>
            <a:br>
              <a:rPr lang="ru-RU" sz="2400" b="1" dirty="0"/>
            </a:br>
            <a:r>
              <a:rPr lang="ru-RU" sz="2400" b="1" dirty="0"/>
              <a:t>(ред. от 31.12.2017)</a:t>
            </a:r>
            <a:br>
              <a:rPr lang="ru-RU" sz="2400" b="1" dirty="0"/>
            </a:br>
            <a:r>
              <a:rPr lang="ru-RU" sz="2400" b="1" dirty="0" smtClean="0"/>
              <a:t>«О </a:t>
            </a:r>
            <a:r>
              <a:rPr lang="ru-RU" sz="2400" b="1" dirty="0"/>
              <a:t>персональных </a:t>
            </a:r>
            <a:r>
              <a:rPr lang="ru-RU" sz="2400" b="1" dirty="0" smtClean="0"/>
              <a:t>данных»</a:t>
            </a:r>
          </a:p>
          <a:p>
            <a:pPr algn="ctr"/>
            <a:endParaRPr lang="ru-RU" sz="2400" b="1" dirty="0"/>
          </a:p>
          <a:p>
            <a:pPr algn="ctr"/>
            <a:endParaRPr lang="ru-RU" sz="2400" b="1" dirty="0" smtClean="0"/>
          </a:p>
          <a:p>
            <a:pPr algn="ctr"/>
            <a:endParaRPr lang="ru-RU" sz="2400" dirty="0"/>
          </a:p>
          <a:p>
            <a:pPr algn="ctr"/>
            <a:endParaRPr lang="ru-RU" sz="2400" dirty="0" smtClean="0"/>
          </a:p>
          <a:p>
            <a:pPr algn="ctr"/>
            <a:endParaRPr lang="ru-RU" altLang="ru-RU" sz="2400" b="1" dirty="0"/>
          </a:p>
          <a:p>
            <a:r>
              <a:rPr lang="ru-RU" sz="2400" dirty="0"/>
              <a:t>Принят</a:t>
            </a:r>
          </a:p>
          <a:p>
            <a:r>
              <a:rPr lang="ru-RU" sz="2400" dirty="0"/>
              <a:t>Государственной Думой</a:t>
            </a:r>
          </a:p>
          <a:p>
            <a:r>
              <a:rPr lang="ru-RU" sz="2400" dirty="0"/>
              <a:t>8 июля 2006 года</a:t>
            </a:r>
          </a:p>
          <a:p>
            <a:r>
              <a:rPr lang="ru-RU" sz="2400" dirty="0"/>
              <a:t> </a:t>
            </a:r>
          </a:p>
          <a:p>
            <a:r>
              <a:rPr lang="ru-RU" sz="2400" dirty="0"/>
              <a:t>Одобрен</a:t>
            </a:r>
          </a:p>
          <a:p>
            <a:r>
              <a:rPr lang="ru-RU" sz="2400" dirty="0"/>
              <a:t>Советом Федерации</a:t>
            </a:r>
          </a:p>
          <a:p>
            <a:r>
              <a:rPr lang="ru-RU" sz="2400" dirty="0"/>
              <a:t>14 июля 2006 года</a:t>
            </a:r>
          </a:p>
          <a:p>
            <a:pPr algn="ctr"/>
            <a:endParaRPr lang="ru-RU" altLang="ru-RU" sz="20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568952" cy="6709529"/>
          </a:xfrm>
          <a:prstGeom prst="rect">
            <a:avLst/>
          </a:prstGeom>
        </p:spPr>
        <p:txBody>
          <a:bodyPr wrap="square">
            <a:spAutoFit/>
          </a:bodyPr>
          <a:lstStyle/>
          <a:p>
            <a:pPr indent="342900" algn="just">
              <a:spcBef>
                <a:spcPts val="1200"/>
              </a:spcBef>
              <a:spcAft>
                <a:spcPts val="0"/>
              </a:spcAft>
            </a:pPr>
            <a:r>
              <a:rPr lang="ru-RU" sz="2000" dirty="0">
                <a:latin typeface="+mj-lt"/>
                <a:ea typeface="Times New Roman" panose="02020603050405020304" pitchFamily="18" charset="0"/>
              </a:rPr>
              <a:t>5. Порядок получения в форме электронного документа согласия субъекта персональных данных на обработку его персональных данных в целях предоставления государственных и муниципальных услуг, а также услуг, которые являются необходимыми и обязательными для предоставления государственных и муниципальных услуг, устанавливается Правительством Российской Федерации.</a:t>
            </a:r>
          </a:p>
          <a:p>
            <a:pPr indent="342900" algn="just">
              <a:spcBef>
                <a:spcPts val="1200"/>
              </a:spcBef>
              <a:spcAft>
                <a:spcPts val="0"/>
              </a:spcAft>
            </a:pPr>
            <a:r>
              <a:rPr lang="ru-RU" sz="2000" dirty="0">
                <a:latin typeface="+mj-lt"/>
                <a:ea typeface="Times New Roman" panose="02020603050405020304" pitchFamily="18" charset="0"/>
              </a:rPr>
              <a:t>6. В случае недееспособности субъекта персональных данных согласие на обработку его персональных данных дает законный представитель субъекта персональных данных.</a:t>
            </a:r>
          </a:p>
          <a:p>
            <a:pPr indent="342900" algn="just">
              <a:spcBef>
                <a:spcPts val="1200"/>
              </a:spcBef>
              <a:spcAft>
                <a:spcPts val="0"/>
              </a:spcAft>
            </a:pPr>
            <a:r>
              <a:rPr lang="ru-RU" sz="2000" dirty="0">
                <a:latin typeface="+mj-lt"/>
                <a:ea typeface="Times New Roman" panose="02020603050405020304" pitchFamily="18" charset="0"/>
              </a:rPr>
              <a:t>7. В случае смерти субъекта персональных данных согласие на обработку его персональных данных дают наследники субъекта персональных данных, если такое согласие не было дано субъектом персональных данных при его жизни.</a:t>
            </a:r>
          </a:p>
          <a:p>
            <a:pPr indent="342900" algn="just">
              <a:spcBef>
                <a:spcPts val="1200"/>
              </a:spcBef>
              <a:spcAft>
                <a:spcPts val="0"/>
              </a:spcAft>
            </a:pPr>
            <a:r>
              <a:rPr lang="ru-RU" sz="2000" dirty="0">
                <a:latin typeface="+mj-lt"/>
                <a:ea typeface="Times New Roman" panose="02020603050405020304" pitchFamily="18" charset="0"/>
              </a:rPr>
              <a:t>8. Персональные данные могут быть получены оператором от лица, не являющегося субъектом персональных данных, при условии предоставления оператору подтверждения наличия оснований, указанных в пунктах 2 - 11 части 1 статьи 6, части 2 статьи 10 и части 2 статьи 11 настоящего Федерального закона.</a:t>
            </a:r>
          </a:p>
          <a:p>
            <a:pPr indent="342900" algn="just">
              <a:spcAft>
                <a:spcPts val="0"/>
              </a:spcAft>
            </a:pPr>
            <a:r>
              <a:rPr lang="ru-RU" sz="2000" dirty="0">
                <a:latin typeface="+mj-lt"/>
                <a:ea typeface="Times New Roman" panose="02020603050405020304" pitchFamily="18" charset="0"/>
              </a:rPr>
              <a:t> </a:t>
            </a:r>
          </a:p>
        </p:txBody>
      </p:sp>
    </p:spTree>
    <p:extLst>
      <p:ext uri="{BB962C8B-B14F-4D97-AF65-F5344CB8AC3E}">
        <p14:creationId xmlns:p14="http://schemas.microsoft.com/office/powerpoint/2010/main" val="992313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2"/>
            <a:ext cx="8784976" cy="6247864"/>
          </a:xfrm>
          <a:prstGeom prst="rect">
            <a:avLst/>
          </a:prstGeom>
        </p:spPr>
        <p:txBody>
          <a:bodyPr wrap="square">
            <a:spAutoFit/>
          </a:bodyPr>
          <a:lstStyle/>
          <a:p>
            <a:pPr indent="342900" algn="ctr">
              <a:spcAft>
                <a:spcPts val="0"/>
              </a:spcAft>
            </a:pPr>
            <a:r>
              <a:rPr lang="ru-RU" sz="2000" b="1" dirty="0">
                <a:latin typeface="+mj-lt"/>
                <a:ea typeface="Times New Roman" panose="02020603050405020304" pitchFamily="18" charset="0"/>
              </a:rPr>
              <a:t>Специальные категории персональных данных</a:t>
            </a:r>
          </a:p>
          <a:p>
            <a:pPr indent="342900" algn="just">
              <a:spcAft>
                <a:spcPts val="0"/>
              </a:spcAft>
            </a:pPr>
            <a:r>
              <a:rPr lang="ru-RU" sz="2000" dirty="0">
                <a:latin typeface="+mj-lt"/>
                <a:ea typeface="Times New Roman" panose="02020603050405020304" pitchFamily="18" charset="0"/>
              </a:rPr>
              <a:t> </a:t>
            </a:r>
          </a:p>
          <a:p>
            <a:pPr indent="342900" algn="just">
              <a:spcAft>
                <a:spcPts val="0"/>
              </a:spcAft>
            </a:pPr>
            <a:r>
              <a:rPr lang="ru-RU" sz="2000" dirty="0">
                <a:latin typeface="+mj-lt"/>
                <a:ea typeface="Times New Roman" panose="02020603050405020304" pitchFamily="18" charset="0"/>
              </a:rPr>
              <a:t>1. Обработка специальных категорий персональных данных, касающихся расовой, национальной принадлежности, политических взглядов, религиозных или философских убеждений, состояния здоровья, интимной жизни, не допускается, за исключением случаев, предусмотренных частью 2 настоящей статьи.</a:t>
            </a:r>
          </a:p>
          <a:p>
            <a:pPr indent="342900" algn="just">
              <a:spcBef>
                <a:spcPts val="1200"/>
              </a:spcBef>
              <a:spcAft>
                <a:spcPts val="0"/>
              </a:spcAft>
            </a:pPr>
            <a:r>
              <a:rPr lang="ru-RU" sz="2000" dirty="0">
                <a:latin typeface="+mj-lt"/>
                <a:ea typeface="Times New Roman" panose="02020603050405020304" pitchFamily="18" charset="0"/>
              </a:rPr>
              <a:t>2. Обработка указанных в части 1 настоящей статьи специальных категорий персональных данных допускается в случаях, если:</a:t>
            </a:r>
          </a:p>
          <a:p>
            <a:pPr indent="342900" algn="just">
              <a:spcBef>
                <a:spcPts val="1200"/>
              </a:spcBef>
              <a:spcAft>
                <a:spcPts val="0"/>
              </a:spcAft>
            </a:pPr>
            <a:r>
              <a:rPr lang="ru-RU" sz="2000" dirty="0">
                <a:latin typeface="+mj-lt"/>
                <a:ea typeface="Times New Roman" panose="02020603050405020304" pitchFamily="18" charset="0"/>
              </a:rPr>
              <a:t>1) субъект персональных данных дал согласие в письменной форме на обработку своих персональных данных;</a:t>
            </a:r>
          </a:p>
          <a:p>
            <a:pPr indent="342900" algn="just">
              <a:spcBef>
                <a:spcPts val="1200"/>
              </a:spcBef>
              <a:spcAft>
                <a:spcPts val="0"/>
              </a:spcAft>
            </a:pPr>
            <a:r>
              <a:rPr lang="ru-RU" sz="2000" dirty="0">
                <a:latin typeface="+mj-lt"/>
                <a:ea typeface="Times New Roman" panose="02020603050405020304" pitchFamily="18" charset="0"/>
              </a:rPr>
              <a:t>2) персональные данные сделаны общедоступными субъектом персональных данных;</a:t>
            </a:r>
          </a:p>
          <a:p>
            <a:pPr indent="342900" algn="just">
              <a:spcBef>
                <a:spcPts val="1200"/>
              </a:spcBef>
              <a:spcAft>
                <a:spcPts val="0"/>
              </a:spcAft>
            </a:pPr>
            <a:r>
              <a:rPr lang="ru-RU" sz="2000" dirty="0" smtClean="0">
                <a:latin typeface="+mj-lt"/>
                <a:ea typeface="Times New Roman" panose="02020603050405020304" pitchFamily="18" charset="0"/>
              </a:rPr>
              <a:t>3</a:t>
            </a:r>
            <a:r>
              <a:rPr lang="ru-RU" sz="2000" dirty="0">
                <a:latin typeface="+mj-lt"/>
                <a:ea typeface="Times New Roman" panose="02020603050405020304" pitchFamily="18" charset="0"/>
              </a:rPr>
              <a:t>) обработка персональных данных необходима для защиты жизни, здоровья или иных жизненно важных интересов субъекта персональных данных либо жизни, здоровья или иных жизненно важных интересов других лиц и получение согласия субъекта персональных данных невозможно</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2104429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496944" cy="5940088"/>
          </a:xfrm>
          <a:prstGeom prst="rect">
            <a:avLst/>
          </a:prstGeom>
        </p:spPr>
        <p:txBody>
          <a:bodyPr wrap="square">
            <a:spAutoFit/>
          </a:bodyPr>
          <a:lstStyle/>
          <a:p>
            <a:pPr indent="342900" algn="just">
              <a:spcBef>
                <a:spcPts val="1200"/>
              </a:spcBef>
              <a:spcAft>
                <a:spcPts val="0"/>
              </a:spcAft>
            </a:pPr>
            <a:r>
              <a:rPr lang="ru-RU" sz="2000" dirty="0">
                <a:ea typeface="Times New Roman" panose="02020603050405020304" pitchFamily="18" charset="0"/>
              </a:rPr>
              <a:t>4) обработка персональных данных осуществляется в медико-профилактических целях, в целях установления медицинского диагноза, оказания медицинских и медико-социальных услуг при условии, что обработка персональных данных осуществляется лицом, профессионально занимающимся медицинской деятельностью и обязанным в соответствии с законодательством Российской Федерации сохранять врачебную тайну;</a:t>
            </a:r>
          </a:p>
          <a:p>
            <a:pPr indent="342900" algn="just">
              <a:spcBef>
                <a:spcPts val="1200"/>
              </a:spcBef>
              <a:spcAft>
                <a:spcPts val="0"/>
              </a:spcAft>
            </a:pPr>
            <a:r>
              <a:rPr lang="ru-RU" sz="2000" dirty="0">
                <a:ea typeface="Times New Roman" panose="02020603050405020304" pitchFamily="18" charset="0"/>
              </a:rPr>
              <a:t>5) обработка персональных данных членов (участников) общественного объединения или религиозной организации осуществляется соответствующими общественным объединением или религиозной организацией, действующими в соответствии с законодательством Российской Федерации, для достижения законных целей, предусмотренных их учредительными документами, при условии, что персональные данные не будут распространяться без согласия в письменной форме субъектов персональных данных;</a:t>
            </a:r>
          </a:p>
          <a:p>
            <a:pPr indent="342900" algn="just">
              <a:spcBef>
                <a:spcPts val="1200"/>
              </a:spcBef>
              <a:spcAft>
                <a:spcPts val="0"/>
              </a:spcAft>
            </a:pPr>
            <a:r>
              <a:rPr lang="ru-RU" sz="2000" dirty="0">
                <a:ea typeface="Times New Roman" panose="02020603050405020304" pitchFamily="18" charset="0"/>
              </a:rPr>
              <a:t>6) обработка персональных данных необходима для установления или осуществления прав субъекта персональных данных или третьих лиц, а равно и в связи с осуществлением правосудия</a:t>
            </a:r>
            <a:r>
              <a:rPr lang="ru-RU" sz="2000" dirty="0" smtClean="0">
                <a:ea typeface="Times New Roman" panose="02020603050405020304" pitchFamily="18" charset="0"/>
              </a:rPr>
              <a:t>;</a:t>
            </a:r>
            <a:endParaRPr lang="ru-RU" sz="2000" dirty="0">
              <a:ea typeface="Times New Roman" panose="02020603050405020304" pitchFamily="18" charset="0"/>
            </a:endParaRPr>
          </a:p>
        </p:txBody>
      </p:sp>
    </p:spTree>
    <p:extLst>
      <p:ext uri="{BB962C8B-B14F-4D97-AF65-F5344CB8AC3E}">
        <p14:creationId xmlns:p14="http://schemas.microsoft.com/office/powerpoint/2010/main" val="4294527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84976" cy="5262979"/>
          </a:xfrm>
          <a:prstGeom prst="rect">
            <a:avLst/>
          </a:prstGeom>
        </p:spPr>
        <p:txBody>
          <a:bodyPr wrap="square">
            <a:spAutoFit/>
          </a:bodyPr>
          <a:lstStyle/>
          <a:p>
            <a:pPr indent="342900" algn="just">
              <a:spcBef>
                <a:spcPts val="1200"/>
              </a:spcBef>
              <a:spcAft>
                <a:spcPts val="0"/>
              </a:spcAft>
            </a:pPr>
            <a:r>
              <a:rPr lang="ru-RU" dirty="0">
                <a:ea typeface="Times New Roman" panose="02020603050405020304" pitchFamily="18" charset="0"/>
              </a:rPr>
              <a:t>7) обработка персональных данных осуществляется в соответствии с законодательством Российской Федерации об обороне, о безопасности, о противодействии терроризму, о транспортной безопасности, о противодействии коррупции, об оперативно-</a:t>
            </a:r>
            <a:r>
              <a:rPr lang="ru-RU" dirty="0" err="1">
                <a:ea typeface="Times New Roman" panose="02020603050405020304" pitchFamily="18" charset="0"/>
              </a:rPr>
              <a:t>разыскной</a:t>
            </a:r>
            <a:r>
              <a:rPr lang="ru-RU" dirty="0">
                <a:ea typeface="Times New Roman" panose="02020603050405020304" pitchFamily="18" charset="0"/>
              </a:rPr>
              <a:t> деятельности, об исполнительном производстве, уголовно-исполнительным законодательством Российской Федерации;</a:t>
            </a:r>
          </a:p>
          <a:p>
            <a:pPr indent="342900" algn="just">
              <a:spcBef>
                <a:spcPts val="1200"/>
              </a:spcBef>
              <a:spcAft>
                <a:spcPts val="0"/>
              </a:spcAft>
            </a:pPr>
            <a:r>
              <a:rPr lang="ru-RU" dirty="0" smtClean="0">
                <a:ea typeface="Times New Roman" panose="02020603050405020304" pitchFamily="18" charset="0"/>
              </a:rPr>
              <a:t>7.1</a:t>
            </a:r>
            <a:r>
              <a:rPr lang="ru-RU" dirty="0">
                <a:ea typeface="Times New Roman" panose="02020603050405020304" pitchFamily="18" charset="0"/>
              </a:rPr>
              <a:t>) обработка полученных в установленных законодательством Российской Федерации случаях персональных данных осуществляется органами прокуратуры в связи с осуществлением ими прокурорского надзора;</a:t>
            </a:r>
          </a:p>
          <a:p>
            <a:pPr indent="342900" algn="just">
              <a:spcBef>
                <a:spcPts val="1200"/>
              </a:spcBef>
              <a:spcAft>
                <a:spcPts val="0"/>
              </a:spcAft>
            </a:pPr>
            <a:r>
              <a:rPr lang="ru-RU" dirty="0" smtClean="0">
                <a:ea typeface="Times New Roman" panose="02020603050405020304" pitchFamily="18" charset="0"/>
              </a:rPr>
              <a:t>8</a:t>
            </a:r>
            <a:r>
              <a:rPr lang="ru-RU" dirty="0">
                <a:ea typeface="Times New Roman" panose="02020603050405020304" pitchFamily="18" charset="0"/>
              </a:rPr>
              <a:t>) обработка персональных данных осуществляется в соответствии с законодательством об обязательных видах страхования, со страховым законодательством;</a:t>
            </a:r>
          </a:p>
          <a:p>
            <a:pPr indent="342900" algn="just">
              <a:spcBef>
                <a:spcPts val="1200"/>
              </a:spcBef>
              <a:spcAft>
                <a:spcPts val="0"/>
              </a:spcAft>
            </a:pPr>
            <a:r>
              <a:rPr lang="ru-RU" dirty="0" smtClean="0">
                <a:ea typeface="Times New Roman" panose="02020603050405020304" pitchFamily="18" charset="0"/>
              </a:rPr>
              <a:t>9</a:t>
            </a:r>
            <a:r>
              <a:rPr lang="ru-RU" dirty="0">
                <a:ea typeface="Times New Roman" panose="02020603050405020304" pitchFamily="18" charset="0"/>
              </a:rPr>
              <a:t>) обработка персональных данных осуществляется в случаях, предусмотренных законодательством Российской Федерации, государственными органами, муниципальными органами или организациями в целях устройства детей, оставшихся без попечения родителей, на воспитание в семьи граждан</a:t>
            </a:r>
            <a:r>
              <a:rPr lang="ru-RU" dirty="0" smtClean="0">
                <a:ea typeface="Times New Roman" panose="02020603050405020304" pitchFamily="18" charset="0"/>
              </a:rPr>
              <a:t>;</a:t>
            </a:r>
            <a:endParaRPr lang="ru-RU" dirty="0">
              <a:ea typeface="Times New Roman" panose="02020603050405020304" pitchFamily="18" charset="0"/>
            </a:endParaRPr>
          </a:p>
        </p:txBody>
      </p:sp>
    </p:spTree>
    <p:extLst>
      <p:ext uri="{BB962C8B-B14F-4D97-AF65-F5344CB8AC3E}">
        <p14:creationId xmlns:p14="http://schemas.microsoft.com/office/powerpoint/2010/main" val="620235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640960" cy="4708981"/>
          </a:xfrm>
          <a:prstGeom prst="rect">
            <a:avLst/>
          </a:prstGeom>
        </p:spPr>
        <p:txBody>
          <a:bodyPr wrap="square">
            <a:spAutoFit/>
          </a:bodyPr>
          <a:lstStyle/>
          <a:p>
            <a:pPr indent="342900" algn="just">
              <a:spcBef>
                <a:spcPts val="1200"/>
              </a:spcBef>
              <a:spcAft>
                <a:spcPts val="0"/>
              </a:spcAft>
            </a:pPr>
            <a:r>
              <a:rPr lang="ru-RU" sz="2000" dirty="0">
                <a:ea typeface="Times New Roman" panose="02020603050405020304" pitchFamily="18" charset="0"/>
              </a:rPr>
              <a:t>10) обработка персональных данных осуществляется в соответствии с законодательством Российской Федерации о гражданстве Российской Федерации.</a:t>
            </a:r>
          </a:p>
          <a:p>
            <a:pPr indent="342900" algn="just">
              <a:spcBef>
                <a:spcPts val="1200"/>
              </a:spcBef>
              <a:spcAft>
                <a:spcPts val="0"/>
              </a:spcAft>
            </a:pPr>
            <a:r>
              <a:rPr lang="ru-RU" sz="2000" dirty="0">
                <a:ea typeface="Times New Roman" panose="02020603050405020304" pitchFamily="18" charset="0"/>
              </a:rPr>
              <a:t>3. Обработка персональных данных о судимости может осуществляться государственными органами или муниципальными органами в пределах полномочий, предоставленных им в соответствии с законодательством Российской Федерации, а также иными лицами в случаях и в порядке, которые определяются в соответствии с федеральными законами.</a:t>
            </a:r>
          </a:p>
          <a:p>
            <a:pPr indent="342900" algn="just">
              <a:spcBef>
                <a:spcPts val="1200"/>
              </a:spcBef>
              <a:spcAft>
                <a:spcPts val="0"/>
              </a:spcAft>
            </a:pPr>
            <a:r>
              <a:rPr lang="ru-RU" sz="2000" dirty="0">
                <a:ea typeface="Times New Roman" panose="02020603050405020304" pitchFamily="18" charset="0"/>
              </a:rPr>
              <a:t>4. Обработка специальных категорий персональных данных, осуществлявшаяся в случаях, предусмотренных частями 2 и 3 настоящей статьи, должна быть незамедлительно прекращена, если устранены причины, вследствие которых осуществлялась обработка, если иное не установлено федеральным законом</a:t>
            </a:r>
            <a:r>
              <a:rPr lang="ru-RU" sz="2000" dirty="0" smtClean="0">
                <a:ea typeface="Times New Roman" panose="02020603050405020304" pitchFamily="18" charset="0"/>
              </a:rPr>
              <a:t>.</a:t>
            </a:r>
            <a:endParaRPr lang="ru-RU" sz="2000" dirty="0">
              <a:ea typeface="Times New Roman" panose="02020603050405020304" pitchFamily="18" charset="0"/>
            </a:endParaRPr>
          </a:p>
        </p:txBody>
      </p:sp>
    </p:spTree>
    <p:extLst>
      <p:ext uri="{BB962C8B-B14F-4D97-AF65-F5344CB8AC3E}">
        <p14:creationId xmlns:p14="http://schemas.microsoft.com/office/powerpoint/2010/main" val="626360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2"/>
            <a:ext cx="8712968" cy="6709529"/>
          </a:xfrm>
          <a:prstGeom prst="rect">
            <a:avLst/>
          </a:prstGeom>
        </p:spPr>
        <p:txBody>
          <a:bodyPr wrap="square">
            <a:spAutoFit/>
          </a:bodyPr>
          <a:lstStyle/>
          <a:p>
            <a:pPr indent="342900" algn="ctr">
              <a:spcAft>
                <a:spcPts val="0"/>
              </a:spcAft>
            </a:pPr>
            <a:r>
              <a:rPr lang="ru-RU" sz="2000" b="1" dirty="0">
                <a:latin typeface="+mj-lt"/>
                <a:ea typeface="Times New Roman" panose="02020603050405020304" pitchFamily="18" charset="0"/>
              </a:rPr>
              <a:t>Биометрические персональные </a:t>
            </a:r>
            <a:r>
              <a:rPr lang="ru-RU" sz="2000" b="1" dirty="0" smtClean="0">
                <a:latin typeface="+mj-lt"/>
                <a:ea typeface="Times New Roman" panose="02020603050405020304" pitchFamily="18" charset="0"/>
              </a:rPr>
              <a:t>данные</a:t>
            </a:r>
          </a:p>
          <a:p>
            <a:pPr indent="342900" algn="ctr">
              <a:spcAft>
                <a:spcPts val="0"/>
              </a:spcAft>
            </a:pPr>
            <a:endParaRPr lang="ru-RU" sz="2000" b="1" dirty="0">
              <a:latin typeface="+mj-lt"/>
              <a:ea typeface="Times New Roman" panose="02020603050405020304" pitchFamily="18" charset="0"/>
            </a:endParaRPr>
          </a:p>
          <a:p>
            <a:pPr indent="342900" algn="just">
              <a:spcAft>
                <a:spcPts val="0"/>
              </a:spcAft>
            </a:pPr>
            <a:r>
              <a:rPr lang="ru-RU" sz="2000" dirty="0" smtClean="0">
                <a:latin typeface="+mj-lt"/>
                <a:ea typeface="Times New Roman" panose="02020603050405020304" pitchFamily="18" charset="0"/>
              </a:rPr>
              <a:t>1</a:t>
            </a:r>
            <a:r>
              <a:rPr lang="ru-RU" sz="2000" dirty="0">
                <a:latin typeface="+mj-lt"/>
                <a:ea typeface="Times New Roman" panose="02020603050405020304" pitchFamily="18" charset="0"/>
              </a:rPr>
              <a:t>. Сведения, которые характеризуют физиологические и биологические особенности человека, на основании которых можно установить его личность и которые используются оператором для установления личности субъекта персональных данных, могут обрабатываться только при наличии согласия в письменной форме субъекта, за исключением случаев, предусмотренных частью 2 настоящей статьи.</a:t>
            </a:r>
          </a:p>
          <a:p>
            <a:pPr indent="342900" algn="just">
              <a:spcBef>
                <a:spcPts val="1200"/>
              </a:spcBef>
              <a:spcAft>
                <a:spcPts val="0"/>
              </a:spcAft>
            </a:pPr>
            <a:r>
              <a:rPr lang="ru-RU" sz="2000" dirty="0">
                <a:latin typeface="+mj-lt"/>
                <a:ea typeface="Times New Roman" panose="02020603050405020304" pitchFamily="18" charset="0"/>
              </a:rPr>
              <a:t>2. Обработка биометрических персональных данных может осуществляться без согласия субъекта </a:t>
            </a:r>
            <a:r>
              <a:rPr lang="ru-RU" sz="2000" dirty="0" smtClean="0">
                <a:latin typeface="+mj-lt"/>
                <a:ea typeface="Times New Roman" panose="02020603050405020304" pitchFamily="18" charset="0"/>
              </a:rPr>
              <a:t>в </a:t>
            </a:r>
            <a:r>
              <a:rPr lang="ru-RU" sz="2000" dirty="0">
                <a:latin typeface="+mj-lt"/>
                <a:ea typeface="Times New Roman" panose="02020603050405020304" pitchFamily="18" charset="0"/>
              </a:rPr>
              <a:t>связи с реализацией международных договоров Российской Федерации о </a:t>
            </a:r>
            <a:r>
              <a:rPr lang="ru-RU" sz="2000" dirty="0" err="1">
                <a:latin typeface="+mj-lt"/>
                <a:ea typeface="Times New Roman" panose="02020603050405020304" pitchFamily="18" charset="0"/>
              </a:rPr>
              <a:t>реадмиссии</a:t>
            </a:r>
            <a:r>
              <a:rPr lang="ru-RU" sz="2000" dirty="0">
                <a:latin typeface="+mj-lt"/>
                <a:ea typeface="Times New Roman" panose="02020603050405020304" pitchFamily="18" charset="0"/>
              </a:rPr>
              <a:t>, в связи с осуществлением правосудия и исполнением судебных актов, в связи с проведением обязательной государственной дактилоскопической регистрации, а также в случаях, предусмотренных законодательством </a:t>
            </a:r>
            <a:r>
              <a:rPr lang="ru-RU" sz="2000" dirty="0" smtClean="0">
                <a:latin typeface="+mj-lt"/>
                <a:ea typeface="Times New Roman" panose="02020603050405020304" pitchFamily="18" charset="0"/>
              </a:rPr>
              <a:t>РФ об </a:t>
            </a:r>
            <a:r>
              <a:rPr lang="ru-RU" sz="2000" dirty="0">
                <a:latin typeface="+mj-lt"/>
                <a:ea typeface="Times New Roman" panose="02020603050405020304" pitchFamily="18" charset="0"/>
              </a:rPr>
              <a:t>обороне, о безопасности, о противодействии терроризму, о транспортной безопасности, о противодействии коррупции, об оперативно-</a:t>
            </a:r>
            <a:r>
              <a:rPr lang="ru-RU" sz="2000" dirty="0" err="1">
                <a:latin typeface="+mj-lt"/>
                <a:ea typeface="Times New Roman" panose="02020603050405020304" pitchFamily="18" charset="0"/>
              </a:rPr>
              <a:t>разыскной</a:t>
            </a:r>
            <a:r>
              <a:rPr lang="ru-RU" sz="2000" dirty="0">
                <a:latin typeface="+mj-lt"/>
                <a:ea typeface="Times New Roman" panose="02020603050405020304" pitchFamily="18" charset="0"/>
              </a:rPr>
              <a:t> деятельности, о государственной службе, уголовно-исполнительным законодательством </a:t>
            </a:r>
            <a:r>
              <a:rPr lang="ru-RU" sz="2000" dirty="0">
                <a:ea typeface="Times New Roman" panose="02020603050405020304" pitchFamily="18" charset="0"/>
              </a:rPr>
              <a:t>РФ</a:t>
            </a:r>
            <a:r>
              <a:rPr lang="ru-RU" sz="2000" dirty="0" smtClean="0">
                <a:latin typeface="+mj-lt"/>
                <a:ea typeface="Times New Roman" panose="02020603050405020304" pitchFamily="18" charset="0"/>
              </a:rPr>
              <a:t>, </a:t>
            </a:r>
            <a:r>
              <a:rPr lang="ru-RU" sz="2000" dirty="0">
                <a:latin typeface="+mj-lt"/>
                <a:ea typeface="Times New Roman" panose="02020603050405020304" pitchFamily="18" charset="0"/>
              </a:rPr>
              <a:t>законодательством </a:t>
            </a:r>
            <a:r>
              <a:rPr lang="ru-RU" sz="2000" dirty="0">
                <a:ea typeface="Times New Roman" panose="02020603050405020304" pitchFamily="18" charset="0"/>
              </a:rPr>
              <a:t>РФ </a:t>
            </a:r>
            <a:r>
              <a:rPr lang="ru-RU" sz="2000" dirty="0" smtClean="0">
                <a:latin typeface="+mj-lt"/>
                <a:ea typeface="Times New Roman" panose="02020603050405020304" pitchFamily="18" charset="0"/>
              </a:rPr>
              <a:t>о </a:t>
            </a:r>
            <a:r>
              <a:rPr lang="ru-RU" sz="2000" dirty="0">
                <a:latin typeface="+mj-lt"/>
                <a:ea typeface="Times New Roman" panose="02020603050405020304" pitchFamily="18" charset="0"/>
              </a:rPr>
              <a:t>порядке выезда из </a:t>
            </a:r>
            <a:r>
              <a:rPr lang="ru-RU" sz="2000" dirty="0">
                <a:ea typeface="Times New Roman" panose="02020603050405020304" pitchFamily="18" charset="0"/>
              </a:rPr>
              <a:t>РФ</a:t>
            </a:r>
            <a:r>
              <a:rPr lang="ru-RU" sz="2000" dirty="0" smtClean="0">
                <a:latin typeface="+mj-lt"/>
                <a:ea typeface="Times New Roman" panose="02020603050405020304" pitchFamily="18" charset="0"/>
              </a:rPr>
              <a:t> </a:t>
            </a:r>
            <a:r>
              <a:rPr lang="ru-RU" sz="2000" dirty="0">
                <a:latin typeface="+mj-lt"/>
                <a:ea typeface="Times New Roman" panose="02020603050405020304" pitchFamily="18" charset="0"/>
              </a:rPr>
              <a:t>и въезда в </a:t>
            </a:r>
            <a:r>
              <a:rPr lang="ru-RU" sz="2000" dirty="0">
                <a:ea typeface="Times New Roman" panose="02020603050405020304" pitchFamily="18" charset="0"/>
              </a:rPr>
              <a:t>РФ</a:t>
            </a:r>
            <a:r>
              <a:rPr lang="ru-RU" sz="2000" dirty="0" smtClean="0">
                <a:latin typeface="+mj-lt"/>
                <a:ea typeface="Times New Roman" panose="02020603050405020304" pitchFamily="18" charset="0"/>
              </a:rPr>
              <a:t>, </a:t>
            </a:r>
            <a:r>
              <a:rPr lang="ru-RU" sz="2000" dirty="0">
                <a:latin typeface="+mj-lt"/>
                <a:ea typeface="Times New Roman" panose="02020603050405020304" pitchFamily="18" charset="0"/>
              </a:rPr>
              <a:t>о гражданстве </a:t>
            </a:r>
            <a:r>
              <a:rPr lang="ru-RU" sz="2000" dirty="0" smtClean="0">
                <a:ea typeface="Times New Roman" panose="02020603050405020304" pitchFamily="18" charset="0"/>
              </a:rPr>
              <a:t>РФ</a:t>
            </a:r>
            <a:r>
              <a:rPr lang="ru-RU" sz="2000" dirty="0" smtClean="0">
                <a:latin typeface="+mj-lt"/>
                <a:ea typeface="Times New Roman" panose="02020603050405020304" pitchFamily="18" charset="0"/>
              </a:rPr>
              <a:t>.</a:t>
            </a:r>
            <a:endParaRPr lang="ru-RU" sz="2000" dirty="0">
              <a:effectLst/>
              <a:latin typeface="+mj-lt"/>
              <a:ea typeface="Times New Roman" panose="02020603050405020304" pitchFamily="18" charset="0"/>
            </a:endParaRPr>
          </a:p>
        </p:txBody>
      </p:sp>
    </p:spTree>
    <p:extLst>
      <p:ext uri="{BB962C8B-B14F-4D97-AF65-F5344CB8AC3E}">
        <p14:creationId xmlns:p14="http://schemas.microsoft.com/office/powerpoint/2010/main" val="23568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144" y="116632"/>
            <a:ext cx="8765344" cy="4862870"/>
          </a:xfrm>
          <a:prstGeom prst="rect">
            <a:avLst/>
          </a:prstGeom>
        </p:spPr>
        <p:txBody>
          <a:bodyPr wrap="square">
            <a:spAutoFit/>
          </a:bodyPr>
          <a:lstStyle/>
          <a:p>
            <a:pPr indent="342900" algn="just">
              <a:spcAft>
                <a:spcPts val="0"/>
              </a:spcAft>
            </a:pPr>
            <a:r>
              <a:rPr lang="ru-RU" sz="2000" b="1" dirty="0">
                <a:latin typeface="+mj-lt"/>
                <a:ea typeface="Times New Roman" panose="02020603050405020304" pitchFamily="18" charset="0"/>
              </a:rPr>
              <a:t>Особенности обработки персональных данных в государственных или муниципальных информационных системах персональных данных</a:t>
            </a:r>
          </a:p>
          <a:p>
            <a:pPr indent="342900" algn="just">
              <a:spcAft>
                <a:spcPts val="0"/>
              </a:spcAft>
            </a:pPr>
            <a:r>
              <a:rPr lang="ru-RU" sz="2000" dirty="0">
                <a:latin typeface="+mj-lt"/>
                <a:ea typeface="Times New Roman" panose="02020603050405020304" pitchFamily="18" charset="0"/>
              </a:rPr>
              <a:t> </a:t>
            </a:r>
          </a:p>
          <a:p>
            <a:pPr indent="342900" algn="just">
              <a:spcAft>
                <a:spcPts val="0"/>
              </a:spcAft>
            </a:pPr>
            <a:r>
              <a:rPr lang="ru-RU" sz="2000" dirty="0">
                <a:latin typeface="+mj-lt"/>
                <a:ea typeface="Times New Roman" panose="02020603050405020304" pitchFamily="18" charset="0"/>
              </a:rPr>
              <a:t>1. Государственные органы, муниципальные органы создают в пределах своих полномочий, установленных в соответствии с федеральными законами, государственные или муниципальные информационные системы персональных данных.</a:t>
            </a:r>
          </a:p>
          <a:p>
            <a:pPr indent="342900" algn="just">
              <a:spcBef>
                <a:spcPts val="1200"/>
              </a:spcBef>
              <a:spcAft>
                <a:spcPts val="0"/>
              </a:spcAft>
            </a:pPr>
            <a:r>
              <a:rPr lang="ru-RU" sz="2000" dirty="0">
                <a:latin typeface="+mj-lt"/>
                <a:ea typeface="Times New Roman" panose="02020603050405020304" pitchFamily="18" charset="0"/>
              </a:rPr>
              <a:t>2. Федеральными законами могут быть установлены особенности учета персональных данных в государственных и муниципальных информационных системах персональных данных, в том числе использование различных способов обозначения принадлежности персональных данных, содержащихся в соответствующей государственной или муниципальной информационной системе персональных данных, конкретному субъекту персональных данных</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2939974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836712"/>
            <a:ext cx="8712968" cy="5786199"/>
          </a:xfrm>
          <a:prstGeom prst="rect">
            <a:avLst/>
          </a:prstGeom>
        </p:spPr>
        <p:txBody>
          <a:bodyPr wrap="square">
            <a:spAutoFit/>
          </a:bodyPr>
          <a:lstStyle/>
          <a:p>
            <a:pPr indent="342900" algn="just">
              <a:spcBef>
                <a:spcPts val="1200"/>
              </a:spcBef>
              <a:spcAft>
                <a:spcPts val="0"/>
              </a:spcAft>
            </a:pPr>
            <a:r>
              <a:rPr lang="ru-RU" sz="2000" dirty="0">
                <a:ea typeface="Times New Roman" panose="02020603050405020304" pitchFamily="18" charset="0"/>
              </a:rPr>
              <a:t>3. Права и свободы человека и гражданина не могут быть ограничены по мотивам, связанным с использованием различных способов обработки персональных данных или обозначения принадлежности персональных данных, содержащихся в государственных или муниципальных информационных системах персональных данных, конкретному субъекту персональных данных. Не допускается использование оскорбляющих чувства граждан или унижающих человеческое достоинство способов обозначения принадлежности персональных данных, содержащихся в государственных или муниципальных информационных системах персональных данных, конкретному субъекту персональных данных.</a:t>
            </a:r>
          </a:p>
          <a:p>
            <a:pPr indent="342900" algn="just">
              <a:spcBef>
                <a:spcPts val="1200"/>
              </a:spcBef>
              <a:spcAft>
                <a:spcPts val="0"/>
              </a:spcAft>
            </a:pPr>
            <a:r>
              <a:rPr lang="ru-RU" sz="2000" dirty="0">
                <a:ea typeface="Times New Roman" panose="02020603050405020304" pitchFamily="18" charset="0"/>
              </a:rPr>
              <a:t>4. В целях обеспечения реализации прав субъектов персональных данных в связи с обработкой их персональных данных в государственных или муниципальных информационных системах персональных данных может быть создан государственный регистр населения, правовой статус которого и порядок работы с которым устанавливаются федеральным законом.</a:t>
            </a:r>
          </a:p>
          <a:p>
            <a:pPr indent="342900" algn="just">
              <a:spcAft>
                <a:spcPts val="0"/>
              </a:spcAft>
            </a:pPr>
            <a:r>
              <a:rPr lang="ru-RU" sz="2000" dirty="0">
                <a:ea typeface="Times New Roman" panose="02020603050405020304" pitchFamily="18" charset="0"/>
              </a:rPr>
              <a:t> </a:t>
            </a:r>
          </a:p>
        </p:txBody>
      </p:sp>
    </p:spTree>
    <p:extLst>
      <p:ext uri="{BB962C8B-B14F-4D97-AF65-F5344CB8AC3E}">
        <p14:creationId xmlns:p14="http://schemas.microsoft.com/office/powerpoint/2010/main" val="2165181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737"/>
            <a:ext cx="8784976" cy="5478423"/>
          </a:xfrm>
          <a:prstGeom prst="rect">
            <a:avLst/>
          </a:prstGeom>
        </p:spPr>
        <p:txBody>
          <a:bodyPr wrap="square">
            <a:spAutoFit/>
          </a:bodyPr>
          <a:lstStyle/>
          <a:p>
            <a:pPr indent="342900" algn="ctr">
              <a:spcAft>
                <a:spcPts val="0"/>
              </a:spcAft>
            </a:pPr>
            <a:r>
              <a:rPr lang="ru-RU" sz="2000" b="1" dirty="0">
                <a:latin typeface="+mj-lt"/>
                <a:ea typeface="Times New Roman" panose="02020603050405020304" pitchFamily="18" charset="0"/>
              </a:rPr>
              <a:t>Право субъекта персональных данных на доступ к его персональным данным</a:t>
            </a:r>
          </a:p>
          <a:p>
            <a:pPr indent="342900" algn="just">
              <a:spcAft>
                <a:spcPts val="0"/>
              </a:spcAft>
            </a:pPr>
            <a:r>
              <a:rPr lang="ru-RU" sz="2000" dirty="0" smtClean="0">
                <a:latin typeface="+mj-lt"/>
                <a:ea typeface="Times New Roman" panose="02020603050405020304" pitchFamily="18" charset="0"/>
              </a:rPr>
              <a:t>1</a:t>
            </a:r>
            <a:r>
              <a:rPr lang="ru-RU" sz="2000" dirty="0">
                <a:latin typeface="+mj-lt"/>
                <a:ea typeface="Times New Roman" panose="02020603050405020304" pitchFamily="18" charset="0"/>
              </a:rPr>
              <a:t>. Субъект персональных данных имеет право на получение сведений, указанных в части 7 настоящей статьи, за исключением случаев, предусмотренных частью 8 настоящей статьи. Субъект персональных данных вправе требовать от оператора уточнения его персональных данных, их блокирования или уничтожения в случае, если персональные данные являются неполными, устаревшими, неточными, незаконно полученными или не являются необходимыми для заявленной цели обработки, а также принимать предусмотренные законом меры по защите своих прав.</a:t>
            </a:r>
          </a:p>
          <a:p>
            <a:pPr indent="342900" algn="just">
              <a:spcBef>
                <a:spcPts val="1200"/>
              </a:spcBef>
              <a:spcAft>
                <a:spcPts val="0"/>
              </a:spcAft>
            </a:pPr>
            <a:r>
              <a:rPr lang="ru-RU" sz="2000" dirty="0">
                <a:latin typeface="+mj-lt"/>
                <a:ea typeface="Times New Roman" panose="02020603050405020304" pitchFamily="18" charset="0"/>
              </a:rPr>
              <a:t>2. Сведения, указанные в части 7 настоящей статьи, должны быть предоставлены субъекту персональных данных оператором в доступной форме, и в них не должны содержаться персональные данные, относящиеся к другим субъектам персональных данных, за исключением случаев, если имеются законные основания для раскрытия таких персональных данных</a:t>
            </a:r>
            <a:r>
              <a:rPr lang="ru-RU" sz="2000" dirty="0" smtClean="0">
                <a:latin typeface="+mj-lt"/>
                <a:ea typeface="Times New Roman" panose="02020603050405020304" pitchFamily="18" charset="0"/>
              </a:rPr>
              <a:t>.</a:t>
            </a:r>
            <a:endParaRPr lang="ru-RU" sz="2000" dirty="0">
              <a:latin typeface="+mj-lt"/>
              <a:ea typeface="Times New Roman" panose="02020603050405020304" pitchFamily="18" charset="0"/>
            </a:endParaRPr>
          </a:p>
        </p:txBody>
      </p:sp>
    </p:spTree>
    <p:extLst>
      <p:ext uri="{BB962C8B-B14F-4D97-AF65-F5344CB8AC3E}">
        <p14:creationId xmlns:p14="http://schemas.microsoft.com/office/powerpoint/2010/main" val="674264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712968" cy="6863417"/>
          </a:xfrm>
          <a:prstGeom prst="rect">
            <a:avLst/>
          </a:prstGeom>
        </p:spPr>
        <p:txBody>
          <a:bodyPr wrap="square">
            <a:spAutoFit/>
          </a:bodyPr>
          <a:lstStyle/>
          <a:p>
            <a:pPr indent="342900" algn="just">
              <a:spcBef>
                <a:spcPts val="1200"/>
              </a:spcBef>
              <a:spcAft>
                <a:spcPts val="0"/>
              </a:spcAft>
            </a:pPr>
            <a:r>
              <a:rPr lang="ru-RU" sz="2000" dirty="0">
                <a:solidFill>
                  <a:srgbClr val="000000"/>
                </a:solidFill>
                <a:latin typeface="Arial"/>
                <a:ea typeface="Times New Roman" panose="02020603050405020304" pitchFamily="18" charset="0"/>
              </a:rPr>
              <a:t>3. Сведения, указанные в части 7 настоящей статьи, предоставляются субъекту </a:t>
            </a:r>
            <a:r>
              <a:rPr lang="ru-RU" sz="2000" dirty="0" smtClean="0">
                <a:solidFill>
                  <a:srgbClr val="000000"/>
                </a:solidFill>
                <a:latin typeface="Arial"/>
                <a:ea typeface="Times New Roman" panose="02020603050405020304" pitchFamily="18" charset="0"/>
              </a:rPr>
              <a:t>или </a:t>
            </a:r>
            <a:r>
              <a:rPr lang="ru-RU" sz="2000" dirty="0">
                <a:solidFill>
                  <a:srgbClr val="000000"/>
                </a:solidFill>
                <a:latin typeface="Arial"/>
                <a:ea typeface="Times New Roman" panose="02020603050405020304" pitchFamily="18" charset="0"/>
              </a:rPr>
              <a:t>его представителю оператором при обращении либо при получении </a:t>
            </a:r>
            <a:r>
              <a:rPr lang="ru-RU" sz="2000" dirty="0" smtClean="0">
                <a:solidFill>
                  <a:srgbClr val="000000"/>
                </a:solidFill>
                <a:latin typeface="Arial"/>
                <a:ea typeface="Times New Roman" panose="02020603050405020304" pitchFamily="18" charset="0"/>
              </a:rPr>
              <a:t>запроса. </a:t>
            </a:r>
            <a:r>
              <a:rPr lang="ru-RU" sz="2000" dirty="0">
                <a:solidFill>
                  <a:srgbClr val="000000"/>
                </a:solidFill>
                <a:latin typeface="Arial"/>
                <a:ea typeface="Times New Roman" panose="02020603050405020304" pitchFamily="18" charset="0"/>
              </a:rPr>
              <a:t>Запрос должен содержать номер </a:t>
            </a:r>
            <a:r>
              <a:rPr lang="ru-RU" sz="2000" dirty="0" smtClean="0">
                <a:solidFill>
                  <a:srgbClr val="000000"/>
                </a:solidFill>
                <a:latin typeface="Arial"/>
                <a:ea typeface="Times New Roman" panose="02020603050405020304" pitchFamily="18" charset="0"/>
              </a:rPr>
              <a:t>документа</a:t>
            </a:r>
            <a:r>
              <a:rPr lang="ru-RU" sz="2000" dirty="0">
                <a:solidFill>
                  <a:srgbClr val="000000"/>
                </a:solidFill>
                <a:latin typeface="Arial"/>
                <a:ea typeface="Times New Roman" panose="02020603050405020304" pitchFamily="18" charset="0"/>
              </a:rPr>
              <a:t>, удостоверяющего </a:t>
            </a:r>
            <a:r>
              <a:rPr lang="ru-RU" sz="2000" dirty="0" smtClean="0">
                <a:solidFill>
                  <a:srgbClr val="000000"/>
                </a:solidFill>
                <a:latin typeface="Arial"/>
                <a:ea typeface="Times New Roman" panose="02020603050405020304" pitchFamily="18" charset="0"/>
              </a:rPr>
              <a:t>личность, </a:t>
            </a:r>
            <a:r>
              <a:rPr lang="ru-RU" sz="2000" dirty="0">
                <a:solidFill>
                  <a:srgbClr val="000000"/>
                </a:solidFill>
                <a:latin typeface="Arial"/>
                <a:ea typeface="Times New Roman" panose="02020603050405020304" pitchFamily="18" charset="0"/>
              </a:rPr>
              <a:t>сведения о дате выдачи указанного документа и выдавшем его органе, сведения, подтверждающие участие субъекта </a:t>
            </a:r>
            <a:r>
              <a:rPr lang="ru-RU" sz="2000" dirty="0" smtClean="0">
                <a:solidFill>
                  <a:srgbClr val="000000"/>
                </a:solidFill>
                <a:latin typeface="Arial"/>
                <a:ea typeface="Times New Roman" panose="02020603050405020304" pitchFamily="18" charset="0"/>
              </a:rPr>
              <a:t>в </a:t>
            </a:r>
            <a:r>
              <a:rPr lang="ru-RU" sz="2000" dirty="0">
                <a:solidFill>
                  <a:srgbClr val="000000"/>
                </a:solidFill>
                <a:latin typeface="Arial"/>
                <a:ea typeface="Times New Roman" panose="02020603050405020304" pitchFamily="18" charset="0"/>
              </a:rPr>
              <a:t>отношениях с </a:t>
            </a:r>
            <a:r>
              <a:rPr lang="ru-RU" sz="2000" dirty="0" smtClean="0">
                <a:solidFill>
                  <a:srgbClr val="000000"/>
                </a:solidFill>
                <a:latin typeface="Arial"/>
                <a:ea typeface="Times New Roman" panose="02020603050405020304" pitchFamily="18" charset="0"/>
              </a:rPr>
              <a:t>оператором, </a:t>
            </a:r>
            <a:r>
              <a:rPr lang="ru-RU" sz="2000" dirty="0">
                <a:solidFill>
                  <a:srgbClr val="000000"/>
                </a:solidFill>
                <a:latin typeface="Arial"/>
                <a:ea typeface="Times New Roman" panose="02020603050405020304" pitchFamily="18" charset="0"/>
              </a:rPr>
              <a:t>либо сведения, иным образом подтверждающие факт обработки персональных данных оператором, подпись субъекта </a:t>
            </a:r>
            <a:r>
              <a:rPr lang="ru-RU" sz="2000" dirty="0" smtClean="0">
                <a:solidFill>
                  <a:srgbClr val="000000"/>
                </a:solidFill>
                <a:latin typeface="Arial"/>
                <a:ea typeface="Times New Roman" panose="02020603050405020304" pitchFamily="18" charset="0"/>
              </a:rPr>
              <a:t>или </a:t>
            </a:r>
            <a:r>
              <a:rPr lang="ru-RU" sz="2000" dirty="0">
                <a:solidFill>
                  <a:srgbClr val="000000"/>
                </a:solidFill>
                <a:latin typeface="Arial"/>
                <a:ea typeface="Times New Roman" panose="02020603050405020304" pitchFamily="18" charset="0"/>
              </a:rPr>
              <a:t>его представителя. Запрос может быть направлен в форме электронного документа и подписан электронной </a:t>
            </a:r>
            <a:r>
              <a:rPr lang="ru-RU" sz="2000" dirty="0" smtClean="0">
                <a:solidFill>
                  <a:srgbClr val="000000"/>
                </a:solidFill>
                <a:latin typeface="Arial"/>
                <a:ea typeface="Times New Roman" panose="02020603050405020304" pitchFamily="18" charset="0"/>
              </a:rPr>
              <a:t>подписью.</a:t>
            </a:r>
            <a:r>
              <a:rPr lang="ru-RU" sz="2000" dirty="0" smtClean="0"/>
              <a:t> </a:t>
            </a:r>
          </a:p>
          <a:p>
            <a:pPr indent="342900" algn="just">
              <a:spcBef>
                <a:spcPts val="1200"/>
              </a:spcBef>
              <a:spcAft>
                <a:spcPts val="0"/>
              </a:spcAft>
            </a:pPr>
            <a:r>
              <a:rPr lang="ru-RU" sz="2000" dirty="0" smtClean="0"/>
              <a:t>4</a:t>
            </a:r>
            <a:r>
              <a:rPr lang="ru-RU" sz="2000" dirty="0"/>
              <a:t>. В </a:t>
            </a:r>
            <a:r>
              <a:rPr lang="ru-RU" sz="2000" dirty="0">
                <a:solidFill>
                  <a:srgbClr val="000000"/>
                </a:solidFill>
                <a:latin typeface="Arial"/>
                <a:ea typeface="Times New Roman" panose="02020603050405020304" pitchFamily="18" charset="0"/>
              </a:rPr>
              <a:t>случае, если сведения, указанные в части 7 настоящей статьи, а также обрабатываемые персональные данные были предоставлены для ознакомления субъекту </a:t>
            </a:r>
            <a:r>
              <a:rPr lang="ru-RU" sz="2000" dirty="0" smtClean="0">
                <a:solidFill>
                  <a:srgbClr val="000000"/>
                </a:solidFill>
                <a:latin typeface="Arial"/>
                <a:ea typeface="Times New Roman" panose="02020603050405020304" pitchFamily="18" charset="0"/>
              </a:rPr>
              <a:t>по </a:t>
            </a:r>
            <a:r>
              <a:rPr lang="ru-RU" sz="2000" dirty="0">
                <a:solidFill>
                  <a:srgbClr val="000000"/>
                </a:solidFill>
                <a:latin typeface="Arial"/>
                <a:ea typeface="Times New Roman" panose="02020603050405020304" pitchFamily="18" charset="0"/>
              </a:rPr>
              <a:t>его запросу, субъект персональных данных вправе обратиться повторно к оператору или направить ему повторный запрос </a:t>
            </a:r>
            <a:r>
              <a:rPr lang="ru-RU" sz="2000" dirty="0" smtClean="0">
                <a:solidFill>
                  <a:srgbClr val="000000"/>
                </a:solidFill>
                <a:latin typeface="Arial"/>
                <a:ea typeface="Times New Roman" panose="02020603050405020304" pitchFamily="18" charset="0"/>
              </a:rPr>
              <a:t>не </a:t>
            </a:r>
            <a:r>
              <a:rPr lang="ru-RU" sz="2000" dirty="0">
                <a:solidFill>
                  <a:srgbClr val="000000"/>
                </a:solidFill>
                <a:latin typeface="Arial"/>
                <a:ea typeface="Times New Roman" panose="02020603050405020304" pitchFamily="18" charset="0"/>
              </a:rPr>
              <a:t>ранее чем через тридцать дней после первоначального обращения или направления первоначального запроса, если более короткий срок не установлен федеральным законом, принятым в соответствии с ним нормативным правовым актом или договором, стороной которого либо выгодоприобретателем или поручителем по которому является субъект персональных данных.</a:t>
            </a:r>
          </a:p>
          <a:p>
            <a:pPr lvl="0" indent="342900" algn="just">
              <a:spcBef>
                <a:spcPts val="1200"/>
              </a:spcBef>
              <a:spcAft>
                <a:spcPts val="0"/>
              </a:spcAft>
            </a:pPr>
            <a:endParaRPr lang="ru-RU" sz="2000" dirty="0">
              <a:solidFill>
                <a:srgbClr val="000000"/>
              </a:solidFill>
              <a:latin typeface="Arial"/>
              <a:ea typeface="Times New Roman" panose="02020603050405020304" pitchFamily="18" charset="0"/>
            </a:endParaRPr>
          </a:p>
        </p:txBody>
      </p:sp>
    </p:spTree>
    <p:extLst>
      <p:ext uri="{BB962C8B-B14F-4D97-AF65-F5344CB8AC3E}">
        <p14:creationId xmlns:p14="http://schemas.microsoft.com/office/powerpoint/2010/main" val="265927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03580"/>
            <a:ext cx="8496944" cy="646331"/>
          </a:xfrm>
          <a:prstGeom prst="rect">
            <a:avLst/>
          </a:prstGeom>
        </p:spPr>
        <p:txBody>
          <a:bodyPr wrap="square">
            <a:spAutoFit/>
          </a:bodyPr>
          <a:lstStyle/>
          <a:p>
            <a:pPr algn="ctr"/>
            <a:r>
              <a:rPr lang="ru-RU" b="1" dirty="0" smtClean="0"/>
              <a:t>Сфера </a:t>
            </a:r>
            <a:r>
              <a:rPr lang="ru-RU" b="1" dirty="0"/>
              <a:t>действия настоящего Федерального закона</a:t>
            </a:r>
          </a:p>
          <a:p>
            <a:r>
              <a:rPr lang="ru-RU" dirty="0"/>
              <a:t> </a:t>
            </a:r>
          </a:p>
        </p:txBody>
      </p:sp>
      <p:sp>
        <p:nvSpPr>
          <p:cNvPr id="3" name="Прямоугольник 2"/>
          <p:cNvSpPr/>
          <p:nvPr/>
        </p:nvSpPr>
        <p:spPr>
          <a:xfrm>
            <a:off x="315561" y="980728"/>
            <a:ext cx="8424936" cy="5632311"/>
          </a:xfrm>
          <a:prstGeom prst="rect">
            <a:avLst/>
          </a:prstGeom>
        </p:spPr>
        <p:txBody>
          <a:bodyPr wrap="square">
            <a:spAutoFit/>
          </a:bodyPr>
          <a:lstStyle/>
          <a:p>
            <a:pPr algn="just"/>
            <a:r>
              <a:rPr lang="ru-RU" sz="2000" dirty="0" smtClean="0"/>
              <a:t>	Настоящим </a:t>
            </a:r>
            <a:r>
              <a:rPr lang="ru-RU" sz="2000" dirty="0"/>
              <a:t>Федеральным законом регулируются отношения, связанные с обработкой персональных данных, осуществляемой федеральными органами государственной власти, органами государственной власти субъектов Российской Федерации, иными государственными органами (далее - государственные органы), органами местного самоуправления, иными муниципальными органами (далее - муниципальные органы), юридическими лицами и физическими лицами с использованием средств автоматизации, в том числе в информационно-телекоммуникационных сетях, или без использования таких средств, если обработка персональных данных без использования таких средств соответствует характеру действий (операций), совершаемых с персональными данными с использованием средств автоматизации, то есть позволяет осуществлять в соответствии с заданным алгоритмом поиск персональных данных, зафиксированных на материальном носителе и содержащихся в картотеках или иных систематизированных собраниях персональных данных, и (или) доступ к таким персональным данным.</a:t>
            </a:r>
          </a:p>
        </p:txBody>
      </p:sp>
    </p:spTree>
    <p:extLst>
      <p:ext uri="{BB962C8B-B14F-4D97-AF65-F5344CB8AC3E}">
        <p14:creationId xmlns:p14="http://schemas.microsoft.com/office/powerpoint/2010/main" val="40501023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404664"/>
            <a:ext cx="8784976" cy="5170646"/>
          </a:xfrm>
          <a:prstGeom prst="rect">
            <a:avLst/>
          </a:prstGeom>
        </p:spPr>
        <p:txBody>
          <a:bodyPr wrap="square">
            <a:spAutoFit/>
          </a:bodyPr>
          <a:lstStyle/>
          <a:p>
            <a:pPr indent="342900" algn="just">
              <a:spcBef>
                <a:spcPts val="1200"/>
              </a:spcBef>
              <a:spcAft>
                <a:spcPts val="0"/>
              </a:spcAft>
            </a:pPr>
            <a:r>
              <a:rPr lang="ru-RU" sz="2000" dirty="0">
                <a:latin typeface="+mj-lt"/>
                <a:ea typeface="Times New Roman" panose="02020603050405020304" pitchFamily="18" charset="0"/>
              </a:rPr>
              <a:t>5. Субъект персональных данных вправе обратиться повторно к оператору или направить ему повторный запрос в целях получения сведений, указанных в части 7 настоящей статьи, а также в целях ознакомления с обрабатываемыми персональными данными до истечения срока, указанного в части 4 настоящей статьи, в случае, если такие сведения и (или) обрабатываемые персональные данные не были предоставлены ему для ознакомления в полном объеме по результатам рассмотрения первоначального обращения. Повторный запрос наряду со сведениями, указанными в части 3 настоящей статьи, должен содержать обоснование направления повторного запроса.</a:t>
            </a:r>
          </a:p>
          <a:p>
            <a:pPr indent="342900" algn="just">
              <a:spcBef>
                <a:spcPts val="1200"/>
              </a:spcBef>
              <a:spcAft>
                <a:spcPts val="0"/>
              </a:spcAft>
            </a:pPr>
            <a:r>
              <a:rPr lang="ru-RU" sz="2000" dirty="0">
                <a:latin typeface="+mj-lt"/>
                <a:ea typeface="Times New Roman" panose="02020603050405020304" pitchFamily="18" charset="0"/>
              </a:rPr>
              <a:t>6. Оператор вправе отказать субъекту персональных данных в выполнении повторного запроса, не соответствующего условиям, предусмотренным частями 4 и 5 настоящей статьи. Такой отказ должен быть мотивированным. Обязанность представления доказательств обоснованности отказа в выполнении повторного запроса лежит на операторе.</a:t>
            </a:r>
          </a:p>
        </p:txBody>
      </p:sp>
    </p:spTree>
    <p:extLst>
      <p:ext uri="{BB962C8B-B14F-4D97-AF65-F5344CB8AC3E}">
        <p14:creationId xmlns:p14="http://schemas.microsoft.com/office/powerpoint/2010/main" val="882767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0"/>
            <a:ext cx="8784976" cy="6863417"/>
          </a:xfrm>
          <a:prstGeom prst="rect">
            <a:avLst/>
          </a:prstGeom>
        </p:spPr>
        <p:txBody>
          <a:bodyPr wrap="square">
            <a:spAutoFit/>
          </a:bodyPr>
          <a:lstStyle/>
          <a:p>
            <a:pPr indent="342900" algn="just">
              <a:spcBef>
                <a:spcPts val="1200"/>
              </a:spcBef>
              <a:spcAft>
                <a:spcPts val="0"/>
              </a:spcAft>
            </a:pPr>
            <a:r>
              <a:rPr lang="ru-RU" sz="2000" dirty="0">
                <a:latin typeface="+mj-lt"/>
                <a:ea typeface="Times New Roman" panose="02020603050405020304" pitchFamily="18" charset="0"/>
              </a:rPr>
              <a:t>7. Субъект </a:t>
            </a:r>
            <a:r>
              <a:rPr lang="ru-RU" sz="2000" dirty="0" smtClean="0">
                <a:latin typeface="+mj-lt"/>
                <a:ea typeface="Times New Roman" panose="02020603050405020304" pitchFamily="18" charset="0"/>
              </a:rPr>
              <a:t>имеет </a:t>
            </a:r>
            <a:r>
              <a:rPr lang="ru-RU" sz="2000" dirty="0">
                <a:latin typeface="+mj-lt"/>
                <a:ea typeface="Times New Roman" panose="02020603050405020304" pitchFamily="18" charset="0"/>
              </a:rPr>
              <a:t>право на получение информации, касающейся обработки его персональных данных, в том числе содержащей:</a:t>
            </a:r>
          </a:p>
          <a:p>
            <a:pPr indent="342900" algn="just">
              <a:spcBef>
                <a:spcPts val="1200"/>
              </a:spcBef>
              <a:spcAft>
                <a:spcPts val="0"/>
              </a:spcAft>
            </a:pPr>
            <a:r>
              <a:rPr lang="ru-RU" sz="2000" dirty="0">
                <a:latin typeface="+mj-lt"/>
                <a:ea typeface="Times New Roman" panose="02020603050405020304" pitchFamily="18" charset="0"/>
              </a:rPr>
              <a:t>1) подтверждение факта обработки персональных </a:t>
            </a:r>
            <a:r>
              <a:rPr lang="ru-RU" sz="2000" dirty="0" smtClean="0">
                <a:latin typeface="+mj-lt"/>
                <a:ea typeface="Times New Roman" panose="02020603050405020304" pitchFamily="18" charset="0"/>
              </a:rPr>
              <a:t>данных;</a:t>
            </a:r>
            <a:endParaRPr lang="ru-RU" sz="2000" dirty="0">
              <a:latin typeface="+mj-lt"/>
              <a:ea typeface="Times New Roman" panose="02020603050405020304" pitchFamily="18" charset="0"/>
            </a:endParaRPr>
          </a:p>
          <a:p>
            <a:pPr indent="342900" algn="just">
              <a:spcBef>
                <a:spcPts val="1200"/>
              </a:spcBef>
              <a:spcAft>
                <a:spcPts val="0"/>
              </a:spcAft>
            </a:pPr>
            <a:r>
              <a:rPr lang="ru-RU" sz="2000" dirty="0">
                <a:latin typeface="+mj-lt"/>
                <a:ea typeface="Times New Roman" panose="02020603050405020304" pitchFamily="18" charset="0"/>
              </a:rPr>
              <a:t>2) правовые основания и цели обработки персональных данных;</a:t>
            </a:r>
          </a:p>
          <a:p>
            <a:pPr indent="342900" algn="just">
              <a:spcBef>
                <a:spcPts val="1200"/>
              </a:spcBef>
              <a:spcAft>
                <a:spcPts val="0"/>
              </a:spcAft>
            </a:pPr>
            <a:r>
              <a:rPr lang="ru-RU" sz="2000" dirty="0">
                <a:latin typeface="+mj-lt"/>
                <a:ea typeface="Times New Roman" panose="02020603050405020304" pitchFamily="18" charset="0"/>
              </a:rPr>
              <a:t>3) цели и применяемые </a:t>
            </a:r>
            <a:r>
              <a:rPr lang="ru-RU" sz="2000" dirty="0" smtClean="0">
                <a:latin typeface="+mj-lt"/>
                <a:ea typeface="Times New Roman" panose="02020603050405020304" pitchFamily="18" charset="0"/>
              </a:rPr>
              <a:t>способы </a:t>
            </a:r>
            <a:r>
              <a:rPr lang="ru-RU" sz="2000" dirty="0">
                <a:latin typeface="+mj-lt"/>
                <a:ea typeface="Times New Roman" panose="02020603050405020304" pitchFamily="18" charset="0"/>
              </a:rPr>
              <a:t>обработки персональных данных;</a:t>
            </a:r>
          </a:p>
          <a:p>
            <a:pPr indent="342900" algn="just">
              <a:spcBef>
                <a:spcPts val="1200"/>
              </a:spcBef>
              <a:spcAft>
                <a:spcPts val="0"/>
              </a:spcAft>
            </a:pPr>
            <a:r>
              <a:rPr lang="ru-RU" sz="2000" dirty="0">
                <a:latin typeface="+mj-lt"/>
                <a:ea typeface="Times New Roman" panose="02020603050405020304" pitchFamily="18" charset="0"/>
              </a:rPr>
              <a:t>4) наименование и место нахождения оператора, сведения о </a:t>
            </a:r>
            <a:r>
              <a:rPr lang="ru-RU" sz="2000" dirty="0" smtClean="0">
                <a:latin typeface="+mj-lt"/>
                <a:ea typeface="Times New Roman" panose="02020603050405020304" pitchFamily="18" charset="0"/>
              </a:rPr>
              <a:t>лицах, имеющих доступ </a:t>
            </a:r>
            <a:r>
              <a:rPr lang="ru-RU" sz="2000" dirty="0">
                <a:latin typeface="+mj-lt"/>
                <a:ea typeface="Times New Roman" panose="02020603050405020304" pitchFamily="18" charset="0"/>
              </a:rPr>
              <a:t>к персональным данным или </a:t>
            </a:r>
            <a:r>
              <a:rPr lang="ru-RU" sz="2000" dirty="0" smtClean="0">
                <a:latin typeface="+mj-lt"/>
                <a:ea typeface="Times New Roman" panose="02020603050405020304" pitchFamily="18" charset="0"/>
              </a:rPr>
              <a:t>которым они </a:t>
            </a:r>
            <a:r>
              <a:rPr lang="ru-RU" sz="2000" dirty="0">
                <a:latin typeface="+mj-lt"/>
                <a:ea typeface="Times New Roman" panose="02020603050405020304" pitchFamily="18" charset="0"/>
              </a:rPr>
              <a:t>могут быть раскрыты </a:t>
            </a:r>
            <a:r>
              <a:rPr lang="ru-RU" sz="2000" dirty="0" smtClean="0">
                <a:latin typeface="+mj-lt"/>
                <a:ea typeface="Times New Roman" panose="02020603050405020304" pitchFamily="18" charset="0"/>
              </a:rPr>
              <a:t>по договору или </a:t>
            </a:r>
            <a:r>
              <a:rPr lang="ru-RU" sz="2000" dirty="0">
                <a:latin typeface="+mj-lt"/>
                <a:ea typeface="Times New Roman" panose="02020603050405020304" pitchFamily="18" charset="0"/>
              </a:rPr>
              <a:t>на основании федерального закона;</a:t>
            </a:r>
          </a:p>
          <a:p>
            <a:pPr indent="342900" algn="just">
              <a:spcBef>
                <a:spcPts val="1200"/>
              </a:spcBef>
              <a:spcAft>
                <a:spcPts val="0"/>
              </a:spcAft>
            </a:pPr>
            <a:r>
              <a:rPr lang="ru-RU" sz="2000" dirty="0">
                <a:latin typeface="+mj-lt"/>
                <a:ea typeface="Times New Roman" panose="02020603050405020304" pitchFamily="18" charset="0"/>
              </a:rPr>
              <a:t>5) обрабатываемые персональные данные</a:t>
            </a:r>
            <a:r>
              <a:rPr lang="ru-RU" sz="2000" dirty="0" smtClean="0">
                <a:latin typeface="+mj-lt"/>
                <a:ea typeface="Times New Roman" panose="02020603050405020304" pitchFamily="18" charset="0"/>
              </a:rPr>
              <a:t>, </a:t>
            </a:r>
            <a:r>
              <a:rPr lang="ru-RU" sz="2000" dirty="0">
                <a:latin typeface="+mj-lt"/>
                <a:ea typeface="Times New Roman" panose="02020603050405020304" pitchFamily="18" charset="0"/>
              </a:rPr>
              <a:t>источник их получения, если иной порядок представления </a:t>
            </a:r>
            <a:r>
              <a:rPr lang="ru-RU" sz="2000" dirty="0" smtClean="0">
                <a:latin typeface="+mj-lt"/>
                <a:ea typeface="Times New Roman" panose="02020603050405020304" pitchFamily="18" charset="0"/>
              </a:rPr>
              <a:t>не </a:t>
            </a:r>
            <a:r>
              <a:rPr lang="ru-RU" sz="2000" dirty="0">
                <a:latin typeface="+mj-lt"/>
                <a:ea typeface="Times New Roman" panose="02020603050405020304" pitchFamily="18" charset="0"/>
              </a:rPr>
              <a:t>предусмотрен </a:t>
            </a:r>
            <a:r>
              <a:rPr lang="ru-RU" sz="2000" dirty="0" smtClean="0">
                <a:latin typeface="+mj-lt"/>
                <a:ea typeface="Times New Roman" panose="02020603050405020304" pitchFamily="18" charset="0"/>
              </a:rPr>
              <a:t>законом</a:t>
            </a:r>
            <a:r>
              <a:rPr lang="ru-RU" sz="2000" dirty="0">
                <a:latin typeface="+mj-lt"/>
                <a:ea typeface="Times New Roman" panose="02020603050405020304" pitchFamily="18" charset="0"/>
              </a:rPr>
              <a:t>;</a:t>
            </a:r>
          </a:p>
          <a:p>
            <a:pPr indent="342900" algn="just">
              <a:spcBef>
                <a:spcPts val="1200"/>
              </a:spcBef>
              <a:spcAft>
                <a:spcPts val="0"/>
              </a:spcAft>
            </a:pPr>
            <a:r>
              <a:rPr lang="ru-RU" sz="2000" dirty="0">
                <a:latin typeface="+mj-lt"/>
                <a:ea typeface="Times New Roman" panose="02020603050405020304" pitchFamily="18" charset="0"/>
              </a:rPr>
              <a:t>6) сроки обработки персональных данных, </a:t>
            </a:r>
            <a:r>
              <a:rPr lang="ru-RU" sz="2000" dirty="0" smtClean="0">
                <a:latin typeface="+mj-lt"/>
                <a:ea typeface="Times New Roman" panose="02020603050405020304" pitchFamily="18" charset="0"/>
              </a:rPr>
              <a:t>и сроки </a:t>
            </a:r>
            <a:r>
              <a:rPr lang="ru-RU" sz="2000" dirty="0">
                <a:latin typeface="+mj-lt"/>
                <a:ea typeface="Times New Roman" panose="02020603050405020304" pitchFamily="18" charset="0"/>
              </a:rPr>
              <a:t>их хранения;</a:t>
            </a:r>
          </a:p>
          <a:p>
            <a:pPr indent="342900" algn="just">
              <a:spcBef>
                <a:spcPts val="1200"/>
              </a:spcBef>
              <a:spcAft>
                <a:spcPts val="0"/>
              </a:spcAft>
            </a:pPr>
            <a:r>
              <a:rPr lang="ru-RU" sz="2000" dirty="0">
                <a:latin typeface="+mj-lt"/>
                <a:ea typeface="Times New Roman" panose="02020603050405020304" pitchFamily="18" charset="0"/>
              </a:rPr>
              <a:t>7) порядок осуществления субъектом </a:t>
            </a:r>
            <a:r>
              <a:rPr lang="ru-RU" sz="2000" dirty="0" smtClean="0">
                <a:latin typeface="+mj-lt"/>
                <a:ea typeface="Times New Roman" panose="02020603050405020304" pitchFamily="18" charset="0"/>
              </a:rPr>
              <a:t>своих законных прав;</a:t>
            </a:r>
            <a:endParaRPr lang="ru-RU" sz="2000" dirty="0">
              <a:latin typeface="+mj-lt"/>
              <a:ea typeface="Times New Roman" panose="02020603050405020304" pitchFamily="18" charset="0"/>
            </a:endParaRPr>
          </a:p>
          <a:p>
            <a:pPr indent="342900" algn="just">
              <a:spcBef>
                <a:spcPts val="1200"/>
              </a:spcBef>
              <a:spcAft>
                <a:spcPts val="0"/>
              </a:spcAft>
            </a:pPr>
            <a:r>
              <a:rPr lang="ru-RU" sz="2000" dirty="0">
                <a:latin typeface="+mj-lt"/>
                <a:ea typeface="Times New Roman" panose="02020603050405020304" pitchFamily="18" charset="0"/>
              </a:rPr>
              <a:t>8) информацию </a:t>
            </a:r>
            <a:r>
              <a:rPr lang="ru-RU" sz="2000" dirty="0" smtClean="0">
                <a:latin typeface="+mj-lt"/>
                <a:ea typeface="Times New Roman" panose="02020603050405020304" pitchFamily="18" charset="0"/>
              </a:rPr>
              <a:t>о трансграничной </a:t>
            </a:r>
            <a:r>
              <a:rPr lang="ru-RU" sz="2000" dirty="0">
                <a:latin typeface="+mj-lt"/>
                <a:ea typeface="Times New Roman" panose="02020603050405020304" pitchFamily="18" charset="0"/>
              </a:rPr>
              <a:t>передаче данных;</a:t>
            </a:r>
          </a:p>
          <a:p>
            <a:pPr indent="342900" algn="just">
              <a:spcBef>
                <a:spcPts val="1200"/>
              </a:spcBef>
              <a:spcAft>
                <a:spcPts val="0"/>
              </a:spcAft>
            </a:pPr>
            <a:r>
              <a:rPr lang="ru-RU" sz="2000" dirty="0">
                <a:latin typeface="+mj-lt"/>
                <a:ea typeface="Times New Roman" panose="02020603050405020304" pitchFamily="18" charset="0"/>
              </a:rPr>
              <a:t>9) наименование </a:t>
            </a:r>
            <a:r>
              <a:rPr lang="ru-RU" sz="2000" dirty="0" smtClean="0">
                <a:latin typeface="+mj-lt"/>
                <a:ea typeface="Times New Roman" panose="02020603050405020304" pitchFamily="18" charset="0"/>
              </a:rPr>
              <a:t>и </a:t>
            </a:r>
            <a:r>
              <a:rPr lang="ru-RU" sz="2000" dirty="0">
                <a:latin typeface="+mj-lt"/>
                <a:ea typeface="Times New Roman" panose="02020603050405020304" pitchFamily="18" charset="0"/>
              </a:rPr>
              <a:t>адрес лица, осуществляющего обработку персональных данных по поручению </a:t>
            </a:r>
            <a:r>
              <a:rPr lang="ru-RU" sz="2000" dirty="0" smtClean="0">
                <a:latin typeface="+mj-lt"/>
                <a:ea typeface="Times New Roman" panose="02020603050405020304" pitchFamily="18" charset="0"/>
              </a:rPr>
              <a:t>оператора, если это имеет место;</a:t>
            </a:r>
            <a:endParaRPr lang="ru-RU" sz="2000" dirty="0">
              <a:latin typeface="+mj-lt"/>
              <a:ea typeface="Times New Roman" panose="02020603050405020304" pitchFamily="18" charset="0"/>
            </a:endParaRPr>
          </a:p>
          <a:p>
            <a:pPr indent="342900" algn="just">
              <a:spcBef>
                <a:spcPts val="1200"/>
              </a:spcBef>
              <a:spcAft>
                <a:spcPts val="0"/>
              </a:spcAft>
            </a:pPr>
            <a:r>
              <a:rPr lang="ru-RU" sz="2000" dirty="0">
                <a:latin typeface="+mj-lt"/>
                <a:ea typeface="Times New Roman" panose="02020603050405020304" pitchFamily="18" charset="0"/>
              </a:rPr>
              <a:t>10) иные сведения, предусмотренные настоящим Федеральным законом или другими федеральными законами.</a:t>
            </a:r>
            <a:endParaRPr lang="ru-RU" sz="2000" dirty="0">
              <a:effectLst/>
              <a:latin typeface="+mj-lt"/>
              <a:ea typeface="Times New Roman" panose="02020603050405020304" pitchFamily="18" charset="0"/>
            </a:endParaRPr>
          </a:p>
        </p:txBody>
      </p:sp>
    </p:spTree>
    <p:extLst>
      <p:ext uri="{BB962C8B-B14F-4D97-AF65-F5344CB8AC3E}">
        <p14:creationId xmlns:p14="http://schemas.microsoft.com/office/powerpoint/2010/main" val="4577096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26224"/>
            <a:ext cx="8928992" cy="6709529"/>
          </a:xfrm>
          <a:prstGeom prst="rect">
            <a:avLst/>
          </a:prstGeom>
        </p:spPr>
        <p:txBody>
          <a:bodyPr wrap="square">
            <a:spAutoFit/>
          </a:bodyPr>
          <a:lstStyle/>
          <a:p>
            <a:pPr indent="342900" algn="just">
              <a:spcBef>
                <a:spcPts val="1200"/>
              </a:spcBef>
              <a:spcAft>
                <a:spcPts val="0"/>
              </a:spcAft>
            </a:pPr>
            <a:r>
              <a:rPr lang="ru-RU" sz="2000" dirty="0">
                <a:latin typeface="+mj-lt"/>
                <a:ea typeface="Times New Roman" panose="02020603050405020304" pitchFamily="18" charset="0"/>
              </a:rPr>
              <a:t>8. Право субъекта </a:t>
            </a:r>
            <a:r>
              <a:rPr lang="ru-RU" sz="2000" dirty="0" smtClean="0">
                <a:latin typeface="+mj-lt"/>
                <a:ea typeface="Times New Roman" panose="02020603050405020304" pitchFamily="18" charset="0"/>
              </a:rPr>
              <a:t>на </a:t>
            </a:r>
            <a:r>
              <a:rPr lang="ru-RU" sz="2000" dirty="0">
                <a:latin typeface="+mj-lt"/>
                <a:ea typeface="Times New Roman" panose="02020603050405020304" pitchFamily="18" charset="0"/>
              </a:rPr>
              <a:t>доступ к его персональным данным может быть ограничено в соответствии с федеральными законами, в том числе если:</a:t>
            </a:r>
          </a:p>
          <a:p>
            <a:pPr indent="342900" algn="just">
              <a:spcBef>
                <a:spcPts val="1200"/>
              </a:spcBef>
              <a:spcAft>
                <a:spcPts val="0"/>
              </a:spcAft>
            </a:pPr>
            <a:r>
              <a:rPr lang="ru-RU" sz="2000" dirty="0">
                <a:latin typeface="+mj-lt"/>
                <a:ea typeface="Times New Roman" panose="02020603050405020304" pitchFamily="18" charset="0"/>
              </a:rPr>
              <a:t>1) обработка персональных </a:t>
            </a:r>
            <a:r>
              <a:rPr lang="ru-RU" sz="2000" dirty="0" smtClean="0">
                <a:latin typeface="+mj-lt"/>
                <a:ea typeface="Times New Roman" panose="02020603050405020304" pitchFamily="18" charset="0"/>
              </a:rPr>
              <a:t>данных осуществляется </a:t>
            </a:r>
            <a:r>
              <a:rPr lang="ru-RU" sz="2000" dirty="0">
                <a:latin typeface="+mj-lt"/>
                <a:ea typeface="Times New Roman" panose="02020603050405020304" pitchFamily="18" charset="0"/>
              </a:rPr>
              <a:t>в целях обороны страны, безопасности государства и охраны правопорядка;</a:t>
            </a:r>
          </a:p>
          <a:p>
            <a:pPr indent="342900" algn="just">
              <a:spcBef>
                <a:spcPts val="1200"/>
              </a:spcBef>
              <a:spcAft>
                <a:spcPts val="0"/>
              </a:spcAft>
            </a:pPr>
            <a:r>
              <a:rPr lang="ru-RU" sz="2000" dirty="0">
                <a:latin typeface="+mj-lt"/>
                <a:ea typeface="Times New Roman" panose="02020603050405020304" pitchFamily="18" charset="0"/>
              </a:rPr>
              <a:t>2) обработка персональных данных осуществляется органами, осуществившими задержание субъекта </a:t>
            </a:r>
            <a:r>
              <a:rPr lang="ru-RU" sz="2000" dirty="0" smtClean="0">
                <a:latin typeface="+mj-lt"/>
                <a:ea typeface="Times New Roman" panose="02020603050405020304" pitchFamily="18" charset="0"/>
              </a:rPr>
              <a:t>по </a:t>
            </a:r>
            <a:r>
              <a:rPr lang="ru-RU" sz="2000" dirty="0">
                <a:latin typeface="+mj-lt"/>
                <a:ea typeface="Times New Roman" panose="02020603050405020304" pitchFamily="18" charset="0"/>
              </a:rPr>
              <a:t>подозрению в совершении преступления, либо предъявившими субъекту персональных данных обвинение по уголовному делу, либо применившими к </a:t>
            </a:r>
            <a:r>
              <a:rPr lang="ru-RU" sz="2000">
                <a:latin typeface="+mj-lt"/>
                <a:ea typeface="Times New Roman" panose="02020603050405020304" pitchFamily="18" charset="0"/>
              </a:rPr>
              <a:t>субъекту </a:t>
            </a:r>
            <a:r>
              <a:rPr lang="ru-RU" sz="2000" smtClean="0">
                <a:latin typeface="+mj-lt"/>
                <a:ea typeface="Times New Roman" panose="02020603050405020304" pitchFamily="18" charset="0"/>
              </a:rPr>
              <a:t>меру </a:t>
            </a:r>
            <a:r>
              <a:rPr lang="ru-RU" sz="2000" dirty="0">
                <a:latin typeface="+mj-lt"/>
                <a:ea typeface="Times New Roman" panose="02020603050405020304" pitchFamily="18" charset="0"/>
              </a:rPr>
              <a:t>пресечения до предъявления обвинения, за исключением предусмотренных уголовно-процессуальным законодательством </a:t>
            </a:r>
            <a:r>
              <a:rPr lang="ru-RU" sz="2000" dirty="0" smtClean="0">
                <a:latin typeface="+mj-lt"/>
                <a:ea typeface="Times New Roman" panose="02020603050405020304" pitchFamily="18" charset="0"/>
              </a:rPr>
              <a:t>РФ в случаев</a:t>
            </a:r>
            <a:r>
              <a:rPr lang="ru-RU" sz="2000" dirty="0">
                <a:latin typeface="+mj-lt"/>
                <a:ea typeface="Times New Roman" panose="02020603050405020304" pitchFamily="18" charset="0"/>
              </a:rPr>
              <a:t>, если допускается ознакомление подозреваемого или обвиняемого с такими персональными данными;</a:t>
            </a:r>
          </a:p>
          <a:p>
            <a:pPr indent="342900" algn="just">
              <a:spcBef>
                <a:spcPts val="1200"/>
              </a:spcBef>
              <a:spcAft>
                <a:spcPts val="0"/>
              </a:spcAft>
            </a:pPr>
            <a:r>
              <a:rPr lang="ru-RU" sz="2000" dirty="0">
                <a:latin typeface="+mj-lt"/>
                <a:ea typeface="Times New Roman" panose="02020603050405020304" pitchFamily="18" charset="0"/>
              </a:rPr>
              <a:t>3) обработка персональных данных осуществляется в соответствии с законодательством о противодействии </a:t>
            </a:r>
            <a:r>
              <a:rPr lang="ru-RU" sz="2000" dirty="0" smtClean="0">
                <a:latin typeface="+mj-lt"/>
                <a:ea typeface="Times New Roman" panose="02020603050405020304" pitchFamily="18" charset="0"/>
              </a:rPr>
              <a:t>легализации </a:t>
            </a:r>
            <a:r>
              <a:rPr lang="ru-RU" sz="2000" dirty="0">
                <a:latin typeface="+mj-lt"/>
                <a:ea typeface="Times New Roman" panose="02020603050405020304" pitchFamily="18" charset="0"/>
              </a:rPr>
              <a:t>доходов, полученных преступным путем, и финансированию терроризма;</a:t>
            </a:r>
          </a:p>
          <a:p>
            <a:pPr indent="342900" algn="just">
              <a:spcBef>
                <a:spcPts val="1200"/>
              </a:spcBef>
              <a:spcAft>
                <a:spcPts val="0"/>
              </a:spcAft>
            </a:pPr>
            <a:r>
              <a:rPr lang="ru-RU" sz="2000" dirty="0">
                <a:latin typeface="+mj-lt"/>
                <a:ea typeface="Times New Roman" panose="02020603050405020304" pitchFamily="18" charset="0"/>
              </a:rPr>
              <a:t>4) доступ субъекта персональных данных к его персональным данным нарушает права и законные интересы третьих лиц;</a:t>
            </a:r>
          </a:p>
          <a:p>
            <a:pPr indent="342900" algn="just">
              <a:spcBef>
                <a:spcPts val="1200"/>
              </a:spcBef>
              <a:spcAft>
                <a:spcPts val="0"/>
              </a:spcAft>
            </a:pPr>
            <a:r>
              <a:rPr lang="ru-RU" sz="2000" dirty="0">
                <a:latin typeface="+mj-lt"/>
                <a:ea typeface="Times New Roman" panose="02020603050405020304" pitchFamily="18" charset="0"/>
              </a:rPr>
              <a:t>5) обработка персональных данных осуществляется в случаях, предусмотренных законодательством </a:t>
            </a:r>
            <a:r>
              <a:rPr lang="ru-RU" sz="2000" dirty="0" smtClean="0">
                <a:latin typeface="+mj-lt"/>
                <a:ea typeface="Times New Roman" panose="02020603050405020304" pitchFamily="18" charset="0"/>
              </a:rPr>
              <a:t>РФ о </a:t>
            </a:r>
            <a:r>
              <a:rPr lang="ru-RU" sz="2000" dirty="0">
                <a:latin typeface="+mj-lt"/>
                <a:ea typeface="Times New Roman" panose="02020603050405020304" pitchFamily="18" charset="0"/>
              </a:rPr>
              <a:t>транспортной </a:t>
            </a:r>
            <a:r>
              <a:rPr lang="ru-RU" sz="2000" dirty="0" smtClean="0">
                <a:latin typeface="+mj-lt"/>
                <a:ea typeface="Times New Roman" panose="02020603050405020304" pitchFamily="18" charset="0"/>
              </a:rPr>
              <a:t>безопасности.</a:t>
            </a:r>
            <a:r>
              <a:rPr lang="ru-RU" sz="2000" dirty="0">
                <a:latin typeface="+mj-lt"/>
                <a:ea typeface="Times New Roman" panose="02020603050405020304" pitchFamily="18" charset="0"/>
              </a:rPr>
              <a:t> </a:t>
            </a:r>
            <a:endParaRPr lang="ru-RU" sz="2000" dirty="0">
              <a:effectLst/>
              <a:latin typeface="+mj-lt"/>
              <a:ea typeface="Times New Roman" panose="02020603050405020304" pitchFamily="18" charset="0"/>
            </a:endParaRPr>
          </a:p>
        </p:txBody>
      </p:sp>
    </p:spTree>
    <p:extLst>
      <p:ext uri="{BB962C8B-B14F-4D97-AF65-F5344CB8AC3E}">
        <p14:creationId xmlns:p14="http://schemas.microsoft.com/office/powerpoint/2010/main" val="23456091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390" y="764704"/>
            <a:ext cx="8856984" cy="4708981"/>
          </a:xfrm>
          <a:prstGeom prst="rect">
            <a:avLst/>
          </a:prstGeom>
        </p:spPr>
        <p:txBody>
          <a:bodyPr wrap="square">
            <a:spAutoFit/>
          </a:bodyPr>
          <a:lstStyle/>
          <a:p>
            <a:pPr algn="ctr"/>
            <a:r>
              <a:rPr lang="ru-RU" sz="2000" b="1" dirty="0"/>
              <a:t>Права субъектов персональных данных при обработке их персональных данных в целях продвижения товаров, работ, услуг на рынке, а также в целях политической агитации</a:t>
            </a:r>
          </a:p>
          <a:p>
            <a:pPr algn="just"/>
            <a:r>
              <a:rPr lang="ru-RU" sz="2000" dirty="0"/>
              <a:t> </a:t>
            </a:r>
          </a:p>
          <a:p>
            <a:pPr algn="just"/>
            <a:r>
              <a:rPr lang="ru-RU" sz="2000" dirty="0"/>
              <a:t>1. Обработка персональных данных в целях продвижения товаров, работ, услуг на рынке путем осуществления прямых контактов с потенциальным потребителем с помощью средств связи, а также в целях политической агитации допускается только при условии предварительного согласия субъекта персональных данных. Указанная обработка персональных данных признается осуществляемой без предварительного согласия субъекта персональных данных, если оператор не докажет, что такое согласие было получено.</a:t>
            </a:r>
          </a:p>
          <a:p>
            <a:pPr algn="just"/>
            <a:r>
              <a:rPr lang="ru-RU" sz="2000" dirty="0"/>
              <a:t>2. Оператор обязан немедленно прекратить по требованию субъекта персональных данных обработку его персональных данных, указанную в части 1 настоящей статьи.</a:t>
            </a:r>
          </a:p>
        </p:txBody>
      </p:sp>
    </p:spTree>
    <p:extLst>
      <p:ext uri="{BB962C8B-B14F-4D97-AF65-F5344CB8AC3E}">
        <p14:creationId xmlns:p14="http://schemas.microsoft.com/office/powerpoint/2010/main" val="21710086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033" y="0"/>
            <a:ext cx="8856984" cy="6863417"/>
          </a:xfrm>
          <a:prstGeom prst="rect">
            <a:avLst/>
          </a:prstGeom>
        </p:spPr>
        <p:txBody>
          <a:bodyPr wrap="square">
            <a:spAutoFit/>
          </a:bodyPr>
          <a:lstStyle/>
          <a:p>
            <a:pPr algn="ctr"/>
            <a:r>
              <a:rPr lang="ru-RU" sz="2000" b="1" dirty="0"/>
              <a:t>Права субъектов </a:t>
            </a:r>
            <a:r>
              <a:rPr lang="ru-RU" sz="2000" b="1" dirty="0" smtClean="0"/>
              <a:t>при </a:t>
            </a:r>
            <a:r>
              <a:rPr lang="ru-RU" sz="2000" b="1" dirty="0"/>
              <a:t>принятии решений на основании </a:t>
            </a:r>
            <a:r>
              <a:rPr lang="ru-RU" sz="2000" b="1" dirty="0" smtClean="0"/>
              <a:t>автоматизированной </a:t>
            </a:r>
            <a:r>
              <a:rPr lang="ru-RU" sz="2000" b="1" dirty="0"/>
              <a:t>обработки их персональных данных</a:t>
            </a:r>
          </a:p>
          <a:p>
            <a:pPr algn="just"/>
            <a:r>
              <a:rPr lang="ru-RU" sz="2000" dirty="0"/>
              <a:t> </a:t>
            </a:r>
            <a:r>
              <a:rPr lang="ru-RU" sz="2000" dirty="0" smtClean="0"/>
              <a:t>1</a:t>
            </a:r>
            <a:r>
              <a:rPr lang="ru-RU" sz="2000" dirty="0"/>
              <a:t>. Запрещается принятие на основании исключительно автоматизированной обработки персональных данных решений, порождающих юридические последствия в отношении субъекта </a:t>
            </a:r>
            <a:r>
              <a:rPr lang="ru-RU" sz="2000" dirty="0" smtClean="0"/>
              <a:t>или </a:t>
            </a:r>
            <a:r>
              <a:rPr lang="ru-RU" sz="2000" dirty="0"/>
              <a:t>иным образом затрагивающих его права и законные интересы, за исключением случаев, предусмотренных частью 2 настоящей статьи.</a:t>
            </a:r>
          </a:p>
          <a:p>
            <a:pPr algn="just"/>
            <a:r>
              <a:rPr lang="ru-RU" sz="2000" dirty="0"/>
              <a:t>2. Решение, порождающее юридические последствия в отношении субъекта </a:t>
            </a:r>
            <a:r>
              <a:rPr lang="ru-RU" sz="2000" dirty="0" smtClean="0"/>
              <a:t>или </a:t>
            </a:r>
            <a:r>
              <a:rPr lang="ru-RU" sz="2000" dirty="0"/>
              <a:t>иным образом затрагивающее его права и законные интересы, может быть принято на основании исключительно автоматизированной обработки его персональных данных только при наличии согласия в письменной форме субъекта </a:t>
            </a:r>
            <a:r>
              <a:rPr lang="ru-RU" sz="2000" dirty="0" smtClean="0"/>
              <a:t>или </a:t>
            </a:r>
            <a:r>
              <a:rPr lang="ru-RU" sz="2000" dirty="0"/>
              <a:t>в случаях, предусмотренных федеральными законами, устанавливающими также меры по обеспечению соблюдения прав и законных интересов </a:t>
            </a:r>
            <a:r>
              <a:rPr lang="ru-RU" sz="2000" dirty="0" smtClean="0"/>
              <a:t>субъекта.</a:t>
            </a:r>
            <a:endParaRPr lang="ru-RU" sz="2000" dirty="0"/>
          </a:p>
          <a:p>
            <a:pPr algn="just"/>
            <a:r>
              <a:rPr lang="ru-RU" sz="2000" dirty="0"/>
              <a:t>3. Оператор обязан разъяснить субъекту </a:t>
            </a:r>
            <a:r>
              <a:rPr lang="ru-RU" sz="2000" dirty="0" smtClean="0"/>
              <a:t>порядок </a:t>
            </a:r>
            <a:r>
              <a:rPr lang="ru-RU" sz="2000" dirty="0"/>
              <a:t>принятия решения на основании </a:t>
            </a:r>
            <a:r>
              <a:rPr lang="ru-RU" sz="2000" dirty="0" smtClean="0"/>
              <a:t>автоматизированной </a:t>
            </a:r>
            <a:r>
              <a:rPr lang="ru-RU" sz="2000" dirty="0"/>
              <a:t>обработки его персональных данных и возможные юридические последствия такого решения, предоставить возможность заявить </a:t>
            </a:r>
            <a:r>
              <a:rPr lang="ru-RU" sz="2000" dirty="0" smtClean="0"/>
              <a:t>возражение, </a:t>
            </a:r>
            <a:r>
              <a:rPr lang="ru-RU" sz="2000" dirty="0"/>
              <a:t>а также разъяснить порядок защиты субъектом </a:t>
            </a:r>
            <a:r>
              <a:rPr lang="ru-RU" sz="2000" dirty="0" smtClean="0"/>
              <a:t>своих </a:t>
            </a:r>
            <a:r>
              <a:rPr lang="ru-RU" sz="2000" dirty="0"/>
              <a:t>прав и законных интересов.</a:t>
            </a:r>
          </a:p>
          <a:p>
            <a:pPr algn="just"/>
            <a:r>
              <a:rPr lang="ru-RU" sz="2000" dirty="0"/>
              <a:t>4. Оператор обязан рассмотреть возражение, указанное в части 3 настоящей статьи, в течение тридцати дней со дня его получения и уведомить субъекта </a:t>
            </a:r>
            <a:r>
              <a:rPr lang="ru-RU" sz="2000" dirty="0" smtClean="0"/>
              <a:t>о </a:t>
            </a:r>
            <a:r>
              <a:rPr lang="ru-RU" sz="2000" dirty="0"/>
              <a:t>результатах рассмотрения такого возражения.</a:t>
            </a:r>
          </a:p>
        </p:txBody>
      </p:sp>
    </p:spTree>
    <p:extLst>
      <p:ext uri="{BB962C8B-B14F-4D97-AF65-F5344CB8AC3E}">
        <p14:creationId xmlns:p14="http://schemas.microsoft.com/office/powerpoint/2010/main" val="15197751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764704"/>
            <a:ext cx="8568952" cy="4093428"/>
          </a:xfrm>
          <a:prstGeom prst="rect">
            <a:avLst/>
          </a:prstGeom>
        </p:spPr>
        <p:txBody>
          <a:bodyPr wrap="square">
            <a:spAutoFit/>
          </a:bodyPr>
          <a:lstStyle/>
          <a:p>
            <a:pPr algn="ctr"/>
            <a:r>
              <a:rPr lang="ru-RU" sz="2000" b="1" dirty="0"/>
              <a:t>Право на обжалование действий или бездействия оператора</a:t>
            </a:r>
          </a:p>
          <a:p>
            <a:pPr algn="ctr"/>
            <a:r>
              <a:rPr lang="ru-RU" sz="2000" dirty="0"/>
              <a:t> </a:t>
            </a:r>
          </a:p>
          <a:p>
            <a:pPr algn="just"/>
            <a:r>
              <a:rPr lang="ru-RU" sz="2000" dirty="0"/>
              <a:t>1. Если субъект персональных данных считает, что оператор осуществляет обработку его персональных данных с нарушением требований настоящего Федерального закона или иным образом нарушает его права и свободы, субъект персональных данных вправе обжаловать действия или бездействие оператора в уполномоченный орган по защите прав субъектов персональных данных или в судебном порядке.</a:t>
            </a:r>
          </a:p>
          <a:p>
            <a:pPr algn="just"/>
            <a:r>
              <a:rPr lang="ru-RU" sz="2000" dirty="0"/>
              <a:t>2. Субъект персональных данных имеет право на защиту своих прав и законных интересов, в том числе на возмещение убытков и (или) компенсацию морального вреда в судебном порядке.</a:t>
            </a:r>
          </a:p>
          <a:p>
            <a:pPr algn="just"/>
            <a:r>
              <a:rPr lang="ru-RU" sz="2000" dirty="0"/>
              <a:t> </a:t>
            </a:r>
          </a:p>
        </p:txBody>
      </p:sp>
    </p:spTree>
    <p:extLst>
      <p:ext uri="{BB962C8B-B14F-4D97-AF65-F5344CB8AC3E}">
        <p14:creationId xmlns:p14="http://schemas.microsoft.com/office/powerpoint/2010/main" val="15902216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7504" y="116632"/>
            <a:ext cx="8928992" cy="6555641"/>
          </a:xfrm>
          <a:prstGeom prst="rect">
            <a:avLst/>
          </a:prstGeom>
        </p:spPr>
        <p:txBody>
          <a:bodyPr wrap="square">
            <a:spAutoFit/>
          </a:bodyPr>
          <a:lstStyle/>
          <a:p>
            <a:pPr algn="ctr"/>
            <a:r>
              <a:rPr lang="ru-RU" sz="2000" b="1" dirty="0"/>
              <a:t>Обязанности оператора при сборе персональных данных</a:t>
            </a:r>
          </a:p>
          <a:p>
            <a:pPr algn="ctr"/>
            <a:r>
              <a:rPr lang="ru-RU" sz="2000" dirty="0"/>
              <a:t> </a:t>
            </a:r>
          </a:p>
          <a:p>
            <a:pPr algn="just"/>
            <a:r>
              <a:rPr lang="ru-RU" sz="2000" dirty="0" smtClean="0"/>
              <a:t>1</a:t>
            </a:r>
            <a:r>
              <a:rPr lang="ru-RU" sz="2000" dirty="0"/>
              <a:t>. При сборе персональных данных оператор обязан предоставить субъекту персональных данных по его просьбе информацию, предусмотренную частью 7 статьи 14 настоящего Федерального закона.</a:t>
            </a:r>
          </a:p>
          <a:p>
            <a:pPr algn="just"/>
            <a:r>
              <a:rPr lang="ru-RU" sz="2000" dirty="0"/>
              <a:t>2. Если предоставление персональных данных является обязательным в соответствии с федеральным законом, оператор обязан разъяснить субъекту персональных данных юридические последствия отказа предоставить его персональные данные.</a:t>
            </a:r>
          </a:p>
          <a:p>
            <a:pPr algn="just"/>
            <a:r>
              <a:rPr lang="ru-RU" sz="2000" dirty="0"/>
              <a:t>3. Если персональные данные получены не от субъекта персональных данных, оператор, за исключением случаев, предусмотренных частью 4 настоящей статьи, до начала обработки таких персональных данных обязан предоставить субъекту персональных данных следующую информацию:</a:t>
            </a:r>
          </a:p>
          <a:p>
            <a:pPr algn="just"/>
            <a:r>
              <a:rPr lang="ru-RU" sz="2000" dirty="0"/>
              <a:t>1) наименование либо фамилия, имя, отчество и адрес оператора или его представителя;</a:t>
            </a:r>
          </a:p>
          <a:p>
            <a:pPr algn="just"/>
            <a:r>
              <a:rPr lang="ru-RU" sz="2000" dirty="0"/>
              <a:t>2) цель обработки персональных данных и ее правовое основание;</a:t>
            </a:r>
          </a:p>
          <a:p>
            <a:pPr algn="just"/>
            <a:r>
              <a:rPr lang="ru-RU" sz="2000" dirty="0"/>
              <a:t>3) предполагаемые пользователи персональных данных;</a:t>
            </a:r>
          </a:p>
          <a:p>
            <a:pPr algn="just"/>
            <a:r>
              <a:rPr lang="ru-RU" sz="2000" dirty="0"/>
              <a:t>4) установленные настоящим Федеральным законом права субъекта персональных данных;</a:t>
            </a:r>
          </a:p>
          <a:p>
            <a:pPr algn="just"/>
            <a:r>
              <a:rPr lang="ru-RU" sz="2000" dirty="0"/>
              <a:t>5) источник получения персональных данных</a:t>
            </a:r>
            <a:r>
              <a:rPr lang="ru-RU" dirty="0"/>
              <a:t>.</a:t>
            </a:r>
          </a:p>
        </p:txBody>
      </p:sp>
    </p:spTree>
    <p:extLst>
      <p:ext uri="{BB962C8B-B14F-4D97-AF65-F5344CB8AC3E}">
        <p14:creationId xmlns:p14="http://schemas.microsoft.com/office/powerpoint/2010/main" val="9195162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5940088"/>
          </a:xfrm>
          <a:prstGeom prst="rect">
            <a:avLst/>
          </a:prstGeom>
        </p:spPr>
        <p:txBody>
          <a:bodyPr wrap="square">
            <a:spAutoFit/>
          </a:bodyPr>
          <a:lstStyle/>
          <a:p>
            <a:pPr algn="just"/>
            <a:r>
              <a:rPr lang="ru-RU" dirty="0"/>
              <a:t>4</a:t>
            </a:r>
            <a:r>
              <a:rPr lang="ru-RU" sz="2000" dirty="0"/>
              <a:t>. Оператор освобождается от обязанности предоставить субъекту персональных данных сведения, предусмотренные частью 3 настоящей статьи, в случаях, если:</a:t>
            </a:r>
          </a:p>
          <a:p>
            <a:pPr algn="just"/>
            <a:r>
              <a:rPr lang="ru-RU" sz="2000" dirty="0"/>
              <a:t>1) субъект персональных данных уведомлен об осуществлении обработки его персональных данных соответствующим оператором;</a:t>
            </a:r>
          </a:p>
          <a:p>
            <a:pPr algn="just"/>
            <a:r>
              <a:rPr lang="ru-RU" sz="2000" dirty="0"/>
              <a:t>2) персональные данные получены оператором на основании федерального закона или в связи с исполнением договора, стороной которого либо выгодоприобретателем или поручителем по которому является субъект персональных данных;</a:t>
            </a:r>
          </a:p>
          <a:p>
            <a:pPr algn="just"/>
            <a:r>
              <a:rPr lang="ru-RU" sz="2000" dirty="0"/>
              <a:t>3) персональные данные сделаны общедоступными субъектом персональных данных или получены из общедоступного источника;</a:t>
            </a:r>
          </a:p>
          <a:p>
            <a:pPr algn="just"/>
            <a:r>
              <a:rPr lang="ru-RU" sz="2000" dirty="0"/>
              <a:t>4) оператор осуществляет обработку персональных данных для статистических или иных исследовательских целей, для осуществления профессиональной деятельности журналиста либо научной, литературной или иной творческой деятельности, если при этом не нарушаются права и законные интересы субъекта персональных данных;</a:t>
            </a:r>
          </a:p>
          <a:p>
            <a:pPr algn="just"/>
            <a:r>
              <a:rPr lang="ru-RU" sz="2000" dirty="0"/>
              <a:t>5) предоставление субъекту персональных данных сведений, предусмотренных частью 3 настоящей статьи, нарушает права и законные интересы третьих лиц.</a:t>
            </a:r>
          </a:p>
        </p:txBody>
      </p:sp>
    </p:spTree>
    <p:extLst>
      <p:ext uri="{BB962C8B-B14F-4D97-AF65-F5344CB8AC3E}">
        <p14:creationId xmlns:p14="http://schemas.microsoft.com/office/powerpoint/2010/main" val="25627938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857" y="1340768"/>
            <a:ext cx="8712968" cy="2554545"/>
          </a:xfrm>
          <a:prstGeom prst="rect">
            <a:avLst/>
          </a:prstGeom>
        </p:spPr>
        <p:txBody>
          <a:bodyPr wrap="square">
            <a:spAutoFit/>
          </a:bodyPr>
          <a:lstStyle/>
          <a:p>
            <a:pPr algn="just"/>
            <a:r>
              <a:rPr lang="ru-RU" sz="2000" dirty="0"/>
              <a:t>5. При сборе персональных данных, в том числе посредством информационно-телекоммуникационной сети </a:t>
            </a:r>
            <a:r>
              <a:rPr lang="ru-RU" sz="2000" dirty="0" smtClean="0"/>
              <a:t>«Интернет», </a:t>
            </a:r>
            <a:r>
              <a:rPr lang="ru-RU" sz="2000" dirty="0"/>
              <a:t>оператор обязан обеспечить запись, систематизацию, накопление, хранение, уточнение (обновление, изменение), извлечение персональных данных граждан Российской Федерации с использованием баз данных, находящихся на территории Российской Федерации, за исключением случаев, указанных в пунктах 2, 3, 4, 8 части 1 статьи 6 настоящего Федерального закона.</a:t>
            </a:r>
          </a:p>
        </p:txBody>
      </p:sp>
    </p:spTree>
    <p:extLst>
      <p:ext uri="{BB962C8B-B14F-4D97-AF65-F5344CB8AC3E}">
        <p14:creationId xmlns:p14="http://schemas.microsoft.com/office/powerpoint/2010/main" val="27325996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1419" y="764704"/>
            <a:ext cx="8928992" cy="5016758"/>
          </a:xfrm>
          <a:prstGeom prst="rect">
            <a:avLst/>
          </a:prstGeom>
        </p:spPr>
        <p:txBody>
          <a:bodyPr wrap="square">
            <a:spAutoFit/>
          </a:bodyPr>
          <a:lstStyle/>
          <a:p>
            <a:pPr algn="ctr"/>
            <a:r>
              <a:rPr lang="ru-RU" sz="2000" b="1" dirty="0"/>
              <a:t>Права субъектов персональных данных при обработке их персональных данных в целях продвижения товаров, работ, услуг на рынке, а также в целях политической агитации</a:t>
            </a:r>
          </a:p>
          <a:p>
            <a:pPr algn="just"/>
            <a:r>
              <a:rPr lang="ru-RU" sz="2000" dirty="0"/>
              <a:t> </a:t>
            </a:r>
          </a:p>
          <a:p>
            <a:pPr algn="just"/>
            <a:r>
              <a:rPr lang="ru-RU" sz="2000" dirty="0"/>
              <a:t>1. Обработка персональных данных в целях продвижения товаров, работ, услуг на рынке путем осуществления прямых контактов с потенциальным потребителем с помощью средств связи, а также в целях политической агитации допускается только при условии предварительного согласия субъекта персональных данных. Указанная обработка персональных данных признается осуществляемой без предварительного согласия субъекта персональных данных, если оператор не докажет, что такое согласие было получено.</a:t>
            </a:r>
          </a:p>
          <a:p>
            <a:pPr algn="just"/>
            <a:r>
              <a:rPr lang="ru-RU" sz="2000" dirty="0"/>
              <a:t>2. Оператор обязан немедленно прекратить по требованию субъекта персональных данных обработку его персональных данных, указанную в части 1 настоящей статьи.</a:t>
            </a:r>
          </a:p>
          <a:p>
            <a:pPr algn="just"/>
            <a:r>
              <a:rPr lang="ru-RU" sz="2000" dirty="0"/>
              <a:t> </a:t>
            </a:r>
          </a:p>
        </p:txBody>
      </p:sp>
    </p:spTree>
    <p:extLst>
      <p:ext uri="{BB962C8B-B14F-4D97-AF65-F5344CB8AC3E}">
        <p14:creationId xmlns:p14="http://schemas.microsoft.com/office/powerpoint/2010/main" val="290024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7016" y="188640"/>
            <a:ext cx="8461448" cy="3785652"/>
          </a:xfrm>
          <a:prstGeom prst="rect">
            <a:avLst/>
          </a:prstGeom>
        </p:spPr>
        <p:txBody>
          <a:bodyPr wrap="square">
            <a:spAutoFit/>
          </a:bodyPr>
          <a:lstStyle/>
          <a:p>
            <a:pPr algn="just"/>
            <a:r>
              <a:rPr lang="ru-RU" sz="2000" dirty="0" smtClean="0"/>
              <a:t> Действие </a:t>
            </a:r>
            <a:r>
              <a:rPr lang="ru-RU" sz="2000" dirty="0"/>
              <a:t>настоящего Федерального закона не распространяется на отношения, возникающие при</a:t>
            </a:r>
            <a:r>
              <a:rPr lang="ru-RU" sz="2000" dirty="0" smtClean="0"/>
              <a:t>:</a:t>
            </a:r>
          </a:p>
          <a:p>
            <a:pPr algn="just"/>
            <a:endParaRPr lang="ru-RU" sz="2000" dirty="0"/>
          </a:p>
          <a:p>
            <a:pPr algn="just"/>
            <a:r>
              <a:rPr lang="ru-RU" sz="2000" dirty="0"/>
              <a:t>1) обработке персональных данных физическими лицами исключительно для личных и семейных нужд, если при этом не нарушаются права субъектов персональных данных;</a:t>
            </a:r>
          </a:p>
          <a:p>
            <a:pPr algn="just"/>
            <a:r>
              <a:rPr lang="ru-RU" sz="2000" dirty="0"/>
              <a:t>2) организации хранения, комплектования, учета и использования содержащих персональные данные документов Архивного фонда Российской Федерации и других архивных документов в соответствии с законодательством об архивном деле в </a:t>
            </a:r>
            <a:r>
              <a:rPr lang="ru-RU" sz="2000" dirty="0" smtClean="0"/>
              <a:t>РФ;</a:t>
            </a:r>
            <a:endParaRPr lang="ru-RU" sz="2000" dirty="0"/>
          </a:p>
          <a:p>
            <a:pPr algn="just"/>
            <a:r>
              <a:rPr lang="ru-RU" sz="2000" dirty="0" smtClean="0"/>
              <a:t>3) </a:t>
            </a:r>
            <a:r>
              <a:rPr lang="ru-RU" sz="2000" dirty="0"/>
              <a:t>обработке персональных данных, отнесенных в установленном порядке к сведениям, составляющим государственную </a:t>
            </a:r>
            <a:r>
              <a:rPr lang="ru-RU" sz="2000" dirty="0" smtClean="0"/>
              <a:t>тайну.</a:t>
            </a:r>
            <a:endParaRPr lang="ru-RU" sz="2000" dirty="0"/>
          </a:p>
        </p:txBody>
      </p:sp>
      <p:sp>
        <p:nvSpPr>
          <p:cNvPr id="3" name="Прямоугольник 2"/>
          <p:cNvSpPr/>
          <p:nvPr/>
        </p:nvSpPr>
        <p:spPr>
          <a:xfrm>
            <a:off x="287016" y="4003154"/>
            <a:ext cx="8856984" cy="2554545"/>
          </a:xfrm>
          <a:prstGeom prst="rect">
            <a:avLst/>
          </a:prstGeom>
        </p:spPr>
        <p:txBody>
          <a:bodyPr wrap="square">
            <a:spAutoFit/>
          </a:bodyPr>
          <a:lstStyle/>
          <a:p>
            <a:pPr algn="just"/>
            <a:r>
              <a:rPr lang="ru-RU" dirty="0"/>
              <a:t> </a:t>
            </a:r>
            <a:r>
              <a:rPr lang="ru-RU" dirty="0" smtClean="0"/>
              <a:t>   </a:t>
            </a:r>
            <a:r>
              <a:rPr lang="ru-RU" sz="2000" dirty="0" smtClean="0"/>
              <a:t> </a:t>
            </a:r>
            <a:r>
              <a:rPr lang="ru-RU" sz="2000" dirty="0"/>
              <a:t>Предоставление, распространение, передача и получение информации о деятельности судов в Российской Федерации, содержащей персональные данные, ведение и использование информационных систем и информационно-телекоммуникационных сетей в целях создания условий для доступа к указанной информации осуществляются в соответствии с Федеральным законом от 22 декабря 2008 года </a:t>
            </a:r>
            <a:r>
              <a:rPr lang="ru-RU" sz="2000" dirty="0" smtClean="0"/>
              <a:t>№ </a:t>
            </a:r>
            <a:r>
              <a:rPr lang="ru-RU" sz="2000" dirty="0"/>
              <a:t>262-ФЗ </a:t>
            </a:r>
            <a:r>
              <a:rPr lang="ru-RU" sz="2000" dirty="0" smtClean="0"/>
              <a:t>«Об </a:t>
            </a:r>
            <a:r>
              <a:rPr lang="ru-RU" sz="2000" dirty="0"/>
              <a:t>обеспечении доступа к информации о деятельности судов в Российской </a:t>
            </a:r>
            <a:r>
              <a:rPr lang="ru-RU" sz="2000" dirty="0" smtClean="0"/>
              <a:t>Федерации».</a:t>
            </a:r>
            <a:endParaRPr lang="ru-RU" sz="2000" dirty="0"/>
          </a:p>
        </p:txBody>
      </p:sp>
    </p:spTree>
    <p:extLst>
      <p:ext uri="{BB962C8B-B14F-4D97-AF65-F5344CB8AC3E}">
        <p14:creationId xmlns:p14="http://schemas.microsoft.com/office/powerpoint/2010/main" val="37484197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3265"/>
            <a:ext cx="8928992" cy="6863417"/>
          </a:xfrm>
          <a:prstGeom prst="rect">
            <a:avLst/>
          </a:prstGeom>
        </p:spPr>
        <p:txBody>
          <a:bodyPr wrap="square">
            <a:spAutoFit/>
          </a:bodyPr>
          <a:lstStyle/>
          <a:p>
            <a:pPr algn="ctr"/>
            <a:r>
              <a:rPr lang="ru-RU" sz="2000" b="1" dirty="0"/>
              <a:t>Права субъектов </a:t>
            </a:r>
            <a:r>
              <a:rPr lang="ru-RU" sz="2000" b="1" dirty="0" smtClean="0"/>
              <a:t>при </a:t>
            </a:r>
            <a:r>
              <a:rPr lang="ru-RU" sz="2000" b="1" dirty="0"/>
              <a:t>принятии решений на основании </a:t>
            </a:r>
            <a:r>
              <a:rPr lang="ru-RU" sz="2000" b="1" dirty="0" smtClean="0"/>
              <a:t>автоматизированной </a:t>
            </a:r>
            <a:r>
              <a:rPr lang="ru-RU" sz="2000" b="1" dirty="0"/>
              <a:t>обработки их персональных данных</a:t>
            </a:r>
          </a:p>
          <a:p>
            <a:pPr algn="just"/>
            <a:r>
              <a:rPr lang="ru-RU" sz="2000" dirty="0"/>
              <a:t> </a:t>
            </a:r>
            <a:r>
              <a:rPr lang="ru-RU" sz="2000" dirty="0" smtClean="0"/>
              <a:t>1</a:t>
            </a:r>
            <a:r>
              <a:rPr lang="ru-RU" sz="2000" dirty="0"/>
              <a:t>. Запрещается принятие на основании исключительно автоматизированной обработки персональных данных решений, порождающих юридические последствия в отношении субъекта </a:t>
            </a:r>
            <a:r>
              <a:rPr lang="ru-RU" sz="2000" dirty="0" smtClean="0"/>
              <a:t>или </a:t>
            </a:r>
            <a:r>
              <a:rPr lang="ru-RU" sz="2000" dirty="0"/>
              <a:t>иным образом затрагивающих его права и законные интересы, за исключением случаев, предусмотренных частью 2 настоящей статьи.</a:t>
            </a:r>
          </a:p>
          <a:p>
            <a:pPr algn="just"/>
            <a:r>
              <a:rPr lang="ru-RU" sz="2000" dirty="0"/>
              <a:t>2. Решение, порождающее юридические последствия в отношении </a:t>
            </a:r>
            <a:r>
              <a:rPr lang="ru-RU" sz="2000" dirty="0" smtClean="0"/>
              <a:t>субъекта, </a:t>
            </a:r>
            <a:r>
              <a:rPr lang="ru-RU" sz="2000" dirty="0"/>
              <a:t>может быть принято на основании исключительно автоматизированной обработки его персональных данных только при наличии согласия в письменной форме субъекта </a:t>
            </a:r>
            <a:r>
              <a:rPr lang="ru-RU" sz="2000" dirty="0" smtClean="0"/>
              <a:t>или </a:t>
            </a:r>
            <a:r>
              <a:rPr lang="ru-RU" sz="2000" dirty="0"/>
              <a:t>в случаях, предусмотренных федеральными законами, устанавливающими также меры по обеспечению соблюдения прав и законных интересов </a:t>
            </a:r>
            <a:r>
              <a:rPr lang="ru-RU" sz="2000" dirty="0" smtClean="0"/>
              <a:t>субъекта.</a:t>
            </a:r>
            <a:endParaRPr lang="ru-RU" sz="2000" dirty="0"/>
          </a:p>
          <a:p>
            <a:pPr algn="just"/>
            <a:r>
              <a:rPr lang="ru-RU" sz="2000" dirty="0"/>
              <a:t>3. Оператор обязан разъяснить субъекту персональных данных порядок принятия решения на основании исключительно автоматизированной обработки его персональных данных и возможные юридические последствия такого решения, предоставить возможность заявить возражение против такого решения, а также разъяснить порядок защиты субъектом персональных данных своих прав и законных интересов.</a:t>
            </a:r>
          </a:p>
          <a:p>
            <a:pPr algn="just"/>
            <a:r>
              <a:rPr lang="ru-RU" sz="2000" dirty="0"/>
              <a:t>4. Оператор обязан рассмотреть возражение, указанное в части 3 настоящей статьи, в течение тридцати дней со дня его получения и уведомить </a:t>
            </a:r>
            <a:r>
              <a:rPr lang="ru-RU" sz="2000" dirty="0" smtClean="0"/>
              <a:t>субъекта.</a:t>
            </a:r>
            <a:endParaRPr lang="ru-RU" sz="2000" dirty="0"/>
          </a:p>
        </p:txBody>
      </p:sp>
    </p:spTree>
    <p:extLst>
      <p:ext uri="{BB962C8B-B14F-4D97-AF65-F5344CB8AC3E}">
        <p14:creationId xmlns:p14="http://schemas.microsoft.com/office/powerpoint/2010/main" val="25052802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12845"/>
            <a:ext cx="8568952" cy="4401205"/>
          </a:xfrm>
          <a:prstGeom prst="rect">
            <a:avLst/>
          </a:prstGeom>
        </p:spPr>
        <p:txBody>
          <a:bodyPr wrap="square">
            <a:spAutoFit/>
          </a:bodyPr>
          <a:lstStyle/>
          <a:p>
            <a:pPr algn="ctr"/>
            <a:r>
              <a:rPr lang="ru-RU" sz="2000" b="1" dirty="0"/>
              <a:t>Право на обжалование действий или бездействия оператора</a:t>
            </a:r>
          </a:p>
          <a:p>
            <a:r>
              <a:rPr lang="ru-RU" sz="2000" dirty="0"/>
              <a:t> </a:t>
            </a:r>
          </a:p>
          <a:p>
            <a:pPr algn="just"/>
            <a:r>
              <a:rPr lang="ru-RU" sz="2000" dirty="0" smtClean="0"/>
              <a:t>1. Если </a:t>
            </a:r>
            <a:r>
              <a:rPr lang="ru-RU" sz="2000" dirty="0"/>
              <a:t>субъект персональных данных считает, что оператор осуществляет обработку его персональных данных с нарушением требований настоящего Федерального закона или иным образом нарушает его права и свободы, субъект персональных данных вправе обжаловать действия или бездействие оператора в уполномоченный орган по защите прав субъектов персональных данных или в судебном порядке</a:t>
            </a:r>
            <a:r>
              <a:rPr lang="ru-RU" sz="2000" dirty="0" smtClean="0"/>
              <a:t>.</a:t>
            </a:r>
          </a:p>
          <a:p>
            <a:pPr algn="just"/>
            <a:endParaRPr lang="ru-RU" sz="2000" dirty="0"/>
          </a:p>
          <a:p>
            <a:pPr algn="just"/>
            <a:r>
              <a:rPr lang="ru-RU" sz="2000" dirty="0"/>
              <a:t>2. Субъект персональных данных имеет право на защиту своих прав и законных интересов, в том числе на возмещение убытков и (или) компенсацию морального вреда в судебном порядке.</a:t>
            </a:r>
          </a:p>
          <a:p>
            <a:pPr algn="just"/>
            <a:r>
              <a:rPr lang="ru-RU" sz="2000" dirty="0"/>
              <a:t> </a:t>
            </a:r>
          </a:p>
        </p:txBody>
      </p:sp>
    </p:spTree>
    <p:extLst>
      <p:ext uri="{BB962C8B-B14F-4D97-AF65-F5344CB8AC3E}">
        <p14:creationId xmlns:p14="http://schemas.microsoft.com/office/powerpoint/2010/main" val="20177523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856984" cy="6555641"/>
          </a:xfrm>
          <a:prstGeom prst="rect">
            <a:avLst/>
          </a:prstGeom>
        </p:spPr>
        <p:txBody>
          <a:bodyPr wrap="square">
            <a:spAutoFit/>
          </a:bodyPr>
          <a:lstStyle/>
          <a:p>
            <a:pPr algn="just"/>
            <a:r>
              <a:rPr lang="ru-RU" sz="2000" b="1" dirty="0"/>
              <a:t>Обязанности оператора при сборе персональных данных</a:t>
            </a:r>
          </a:p>
          <a:p>
            <a:pPr algn="just"/>
            <a:r>
              <a:rPr lang="ru-RU" sz="2000" dirty="0"/>
              <a:t> </a:t>
            </a:r>
          </a:p>
          <a:p>
            <a:pPr algn="just"/>
            <a:r>
              <a:rPr lang="ru-RU" sz="2000" dirty="0" smtClean="0"/>
              <a:t>1</a:t>
            </a:r>
            <a:r>
              <a:rPr lang="ru-RU" sz="2000" dirty="0"/>
              <a:t>. При сборе персональных данных оператор обязан предоставить субъекту персональных данных по его просьбе информацию, предусмотренную частью 7 статьи 14 настоящего Федерального закона.</a:t>
            </a:r>
          </a:p>
          <a:p>
            <a:pPr algn="just"/>
            <a:r>
              <a:rPr lang="ru-RU" sz="2000" dirty="0"/>
              <a:t>2. Если предоставление персональных данных является обязательным в соответствии с федеральным законом, оператор обязан разъяснить субъекту персональных данных юридические последствия отказа предоставить его персональные данные.</a:t>
            </a:r>
          </a:p>
          <a:p>
            <a:pPr algn="just"/>
            <a:r>
              <a:rPr lang="ru-RU" sz="2000" dirty="0"/>
              <a:t>3. Если персональные данные получены не от субъекта персональных данных, оператор, за исключением случаев, предусмотренных частью 4 настоящей статьи, до начала обработки таких персональных данных обязан предоставить субъекту персональных данных следующую информацию:</a:t>
            </a:r>
          </a:p>
          <a:p>
            <a:pPr algn="just"/>
            <a:r>
              <a:rPr lang="ru-RU" sz="2000" dirty="0"/>
              <a:t>1) наименование либо фамилия, имя, отчество и адрес оператора или его представителя;</a:t>
            </a:r>
          </a:p>
          <a:p>
            <a:pPr algn="just"/>
            <a:r>
              <a:rPr lang="ru-RU" sz="2000" dirty="0"/>
              <a:t>2) цель обработки персональных данных и ее правовое основание;</a:t>
            </a:r>
          </a:p>
          <a:p>
            <a:pPr algn="just"/>
            <a:r>
              <a:rPr lang="ru-RU" sz="2000" dirty="0"/>
              <a:t>3) предполагаемые пользователи персональных данных;</a:t>
            </a:r>
          </a:p>
          <a:p>
            <a:pPr algn="just"/>
            <a:r>
              <a:rPr lang="ru-RU" sz="2000" dirty="0"/>
              <a:t>4) установленные настоящим Федеральным законом права субъекта персональных данных</a:t>
            </a:r>
            <a:r>
              <a:rPr lang="ru-RU" sz="2000" dirty="0" smtClean="0"/>
              <a:t>;</a:t>
            </a:r>
          </a:p>
          <a:p>
            <a:pPr algn="just"/>
            <a:r>
              <a:rPr lang="ru-RU" sz="2000" dirty="0"/>
              <a:t>5) источник получения персональных данных</a:t>
            </a:r>
            <a:r>
              <a:rPr lang="ru-RU" sz="2000" dirty="0" smtClean="0"/>
              <a:t>.</a:t>
            </a:r>
            <a:endParaRPr lang="ru-RU" sz="2000" dirty="0"/>
          </a:p>
        </p:txBody>
      </p:sp>
    </p:spTree>
    <p:extLst>
      <p:ext uri="{BB962C8B-B14F-4D97-AF65-F5344CB8AC3E}">
        <p14:creationId xmlns:p14="http://schemas.microsoft.com/office/powerpoint/2010/main" val="32288090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29168"/>
            <a:ext cx="8928992" cy="6863417"/>
          </a:xfrm>
          <a:prstGeom prst="rect">
            <a:avLst/>
          </a:prstGeom>
        </p:spPr>
        <p:txBody>
          <a:bodyPr wrap="square">
            <a:spAutoFit/>
          </a:bodyPr>
          <a:lstStyle/>
          <a:p>
            <a:pPr algn="just"/>
            <a:r>
              <a:rPr lang="ru-RU" sz="2000" dirty="0" smtClean="0"/>
              <a:t>4</a:t>
            </a:r>
            <a:r>
              <a:rPr lang="ru-RU" sz="2000" dirty="0"/>
              <a:t>. Оператор освобождается от обязанности предоставить субъекту </a:t>
            </a:r>
            <a:r>
              <a:rPr lang="ru-RU" sz="2000" dirty="0" smtClean="0"/>
              <a:t>сведения</a:t>
            </a:r>
            <a:r>
              <a:rPr lang="ru-RU" sz="2000" dirty="0"/>
              <a:t>, предусмотренные частью 3 настоящей статьи, в случаях, если:</a:t>
            </a:r>
          </a:p>
          <a:p>
            <a:pPr algn="just"/>
            <a:r>
              <a:rPr lang="ru-RU" sz="2000" dirty="0"/>
              <a:t>1) субъект </a:t>
            </a:r>
            <a:r>
              <a:rPr lang="ru-RU" sz="2000" dirty="0" smtClean="0"/>
              <a:t>уведомлен </a:t>
            </a:r>
            <a:r>
              <a:rPr lang="ru-RU" sz="2000" dirty="0"/>
              <a:t>об осуществлении обработки его </a:t>
            </a:r>
            <a:r>
              <a:rPr lang="ru-RU" sz="2000" dirty="0" smtClean="0"/>
              <a:t>данных;</a:t>
            </a:r>
            <a:endParaRPr lang="ru-RU" sz="2000" dirty="0"/>
          </a:p>
          <a:p>
            <a:pPr algn="just"/>
            <a:r>
              <a:rPr lang="ru-RU" sz="2000" dirty="0"/>
              <a:t>2) персональные данные получены оператором на основании федерального закона или в связи с исполнением договора, стороной которого либо выгодоприобретателем </a:t>
            </a:r>
            <a:r>
              <a:rPr lang="ru-RU" sz="2000" dirty="0" smtClean="0"/>
              <a:t>по </a:t>
            </a:r>
            <a:r>
              <a:rPr lang="ru-RU" sz="2000" dirty="0"/>
              <a:t>которому является субъект персональных данных;</a:t>
            </a:r>
          </a:p>
          <a:p>
            <a:pPr algn="just"/>
            <a:r>
              <a:rPr lang="ru-RU" sz="2000" dirty="0"/>
              <a:t>3) персональные данные сделаны общедоступными субъектом персональных данных или получены из общедоступного источника;</a:t>
            </a:r>
          </a:p>
          <a:p>
            <a:pPr algn="just"/>
            <a:r>
              <a:rPr lang="ru-RU" sz="2000" dirty="0"/>
              <a:t>4) оператор осуществляет обработку персональных данных для статистических или иных исследовательских целей, для осуществления профессиональной деятельности журналиста либо научной, литературной или иной творческой деятельности, если при этом не нарушаются права и законные интересы субъекта персональных данных;</a:t>
            </a:r>
          </a:p>
          <a:p>
            <a:pPr algn="just"/>
            <a:r>
              <a:rPr lang="ru-RU" sz="2000" dirty="0"/>
              <a:t>5) предоставление субъекту </a:t>
            </a:r>
            <a:r>
              <a:rPr lang="ru-RU" sz="2000" dirty="0" smtClean="0"/>
              <a:t>сведений</a:t>
            </a:r>
            <a:r>
              <a:rPr lang="ru-RU" sz="2000" dirty="0"/>
              <a:t>, предусмотренных частью 3 настоящей статьи, нарушает права и законные интересы третьих лиц.</a:t>
            </a:r>
          </a:p>
          <a:p>
            <a:pPr algn="just"/>
            <a:r>
              <a:rPr lang="ru-RU" sz="2000" dirty="0"/>
              <a:t>5. При сборе персональных данных, в том числе посредством </a:t>
            </a:r>
            <a:r>
              <a:rPr lang="ru-RU" sz="2000" dirty="0" smtClean="0"/>
              <a:t>сети «Интернет», </a:t>
            </a:r>
            <a:r>
              <a:rPr lang="ru-RU" sz="2000" dirty="0"/>
              <a:t>оператор обязан обеспечить запись, систематизацию, накопление, хранение, </a:t>
            </a:r>
            <a:r>
              <a:rPr lang="ru-RU" sz="2000" dirty="0" smtClean="0"/>
              <a:t>уточнение, </a:t>
            </a:r>
            <a:r>
              <a:rPr lang="ru-RU" sz="2000" dirty="0"/>
              <a:t>извлечение персональных данных граждан </a:t>
            </a:r>
            <a:r>
              <a:rPr lang="ru-RU" sz="2000" dirty="0" smtClean="0"/>
              <a:t>РФ с </a:t>
            </a:r>
            <a:r>
              <a:rPr lang="ru-RU" sz="2000" dirty="0"/>
              <a:t>использованием баз данных, находящихся на территории </a:t>
            </a:r>
            <a:r>
              <a:rPr lang="ru-RU" sz="2000" dirty="0" smtClean="0"/>
              <a:t>РФ, </a:t>
            </a:r>
            <a:r>
              <a:rPr lang="ru-RU" sz="2000" dirty="0"/>
              <a:t>за исключением случаев, указанных в пунктах 2, 3, 4, 8 части 1 статьи 6 настоящего Федерального закона.</a:t>
            </a:r>
            <a:endParaRPr lang="ru-RU" sz="2000" dirty="0"/>
          </a:p>
        </p:txBody>
      </p:sp>
    </p:spTree>
    <p:extLst>
      <p:ext uri="{BB962C8B-B14F-4D97-AF65-F5344CB8AC3E}">
        <p14:creationId xmlns:p14="http://schemas.microsoft.com/office/powerpoint/2010/main" val="35542479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6555641"/>
          </a:xfrm>
          <a:prstGeom prst="rect">
            <a:avLst/>
          </a:prstGeom>
        </p:spPr>
        <p:txBody>
          <a:bodyPr wrap="square">
            <a:spAutoFit/>
          </a:bodyPr>
          <a:lstStyle/>
          <a:p>
            <a:pPr algn="just"/>
            <a:r>
              <a:rPr lang="ru-RU" sz="2000" b="1" dirty="0"/>
              <a:t>Меры, направленные на обеспечение выполнения оператором обязанностей, предусмотренных настоящим Федеральным законом</a:t>
            </a:r>
          </a:p>
          <a:p>
            <a:pPr algn="just"/>
            <a:r>
              <a:rPr lang="ru-RU" sz="2000" dirty="0"/>
              <a:t>  </a:t>
            </a:r>
          </a:p>
          <a:p>
            <a:pPr algn="just"/>
            <a:r>
              <a:rPr lang="ru-RU" sz="2000" dirty="0"/>
              <a:t>1. Оператор обязан принимать меры, необходимые и достаточные для обеспечения выполнения обязанностей, предусмотренных настоящим Федеральным законом и принятыми в соответствии с ним нормативными правовыми актами. Оператор самостоятельно определяет состав и перечень мер, необходимых и достаточных для обеспечения выполнения обязанностей, предусмотренных настоящим Федеральным законом и принятыми в соответствии с ним нормативными правовыми актами, если иное не предусмотрено настоящим Федеральным законом или другими федеральными законами. К таким мерам могут, в частности, относиться:</a:t>
            </a:r>
          </a:p>
          <a:p>
            <a:pPr algn="just"/>
            <a:r>
              <a:rPr lang="ru-RU" sz="2000" dirty="0"/>
              <a:t>1) назначение оператором, являющимся юридическим лицом, ответственного за организацию обработки персональных данных;</a:t>
            </a:r>
          </a:p>
          <a:p>
            <a:pPr algn="just"/>
            <a:r>
              <a:rPr lang="ru-RU" sz="2000" dirty="0"/>
              <a:t>2) издание оператором, являющимся юридическим лицом, документов, определяющих политику оператора в отношении обработки персональных данных, локальных актов по вопросам обработки персональных данных, а также локальных актов, устанавливающих процедуры, направленные на предотвращение и выявление нарушений законодательства Российской Федерации, устранение последствий таких нарушений</a:t>
            </a:r>
            <a:r>
              <a:rPr lang="ru-RU" sz="2000" dirty="0" smtClean="0"/>
              <a:t>;</a:t>
            </a:r>
            <a:endParaRPr lang="ru-RU" sz="2000" dirty="0"/>
          </a:p>
        </p:txBody>
      </p:sp>
    </p:spTree>
    <p:extLst>
      <p:ext uri="{BB962C8B-B14F-4D97-AF65-F5344CB8AC3E}">
        <p14:creationId xmlns:p14="http://schemas.microsoft.com/office/powerpoint/2010/main" val="1576145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7420124"/>
            <a:ext cx="4572000" cy="22006024"/>
          </a:xfrm>
          <a:prstGeom prst="rect">
            <a:avLst/>
          </a:prstGeom>
        </p:spPr>
        <p:txBody>
          <a:bodyPr>
            <a:spAutoFit/>
          </a:bodyPr>
          <a:lstStyle/>
          <a:p>
            <a:pPr algn="just"/>
            <a:r>
              <a:rPr lang="ru-RU" dirty="0" smtClean="0"/>
              <a:t>3) применение </a:t>
            </a:r>
            <a:r>
              <a:rPr lang="ru-RU" dirty="0"/>
              <a:t>правовых, организационных и технических мер по обеспечению безопасности персональных данных в соответствии со </a:t>
            </a:r>
            <a:r>
              <a:rPr lang="ru-RU" dirty="0">
                <a:hlinkClick r:id="rId2" action="ppaction://hlinkfile" tooltip="Статья 19. Меры по обеспечению безопасности персональных данных при их обработке"/>
              </a:rPr>
              <a:t>статьей 19</a:t>
            </a:r>
            <a:r>
              <a:rPr lang="ru-RU" dirty="0"/>
              <a:t> настоящего Федерального закона;</a:t>
            </a:r>
          </a:p>
          <a:p>
            <a:pPr algn="just"/>
            <a:r>
              <a:rPr lang="ru-RU" dirty="0"/>
              <a:t>4) осуществление внутреннего контроля и (или) аудита соответствия обработки персональных данных настоящему Федеральному закону и принятым в соответствии с ним нормативным правовым актам, требованиям к защите персональных данных, политике оператора в отношении обработки персональных данных, локальным актам оператора;</a:t>
            </a:r>
          </a:p>
          <a:p>
            <a:pPr algn="just"/>
            <a:r>
              <a:rPr lang="ru-RU" dirty="0"/>
              <a:t>5) оценка вреда, который может быть причинен субъектам персональных данных в случае нарушения настоящего Федерального закона, соотношение указанного вреда и принимаемых оператором мер, направленных на обеспечение выполнения обязанностей, предусмотренных настоящим Федеральным законом;</a:t>
            </a:r>
          </a:p>
          <a:p>
            <a:pPr algn="just"/>
            <a:r>
              <a:rPr lang="ru-RU" dirty="0"/>
              <a:t>6) ознакомление работников оператора, непосредственно осуществляющих обработку персональных данных, с положениями законодательства Российской Федерации о персональных данных, в том числе требованиями к защите персональных данных, документами, определяющими политику оператора в отношении обработки персональных данных, локальными актами по вопросам обработки персональных данных, и (или) обучение указанных работников.</a:t>
            </a:r>
          </a:p>
          <a:p>
            <a:pPr algn="just"/>
            <a:r>
              <a:rPr lang="ru-RU" dirty="0"/>
              <a:t>2. Оператор обязан опубликовать или иным образом обеспечить неограниченный доступ к документу, определяющему его политику в отношении обработки персональных данных, к сведениям о реализуемых требованиях к защите персональных данных. Оператор, осуществляющий сбор персональных данных с использованием информационно-телекоммуникационных сетей, обязан опубликовать в соответствующей информационно-телекоммуникационной сети документ, определяющий его политику в отношении обработки персональных данных, и сведения о реализуемых требованиях к защите персональных данных, а также обеспечить возможность доступа к указанному документу с использованием средств соответствующей информационно-телекоммуникационной сети.</a:t>
            </a:r>
          </a:p>
          <a:p>
            <a:pPr algn="just"/>
            <a:r>
              <a:rPr lang="ru-RU" dirty="0"/>
              <a:t>3. Правительство Российской Федерации устанавливает перечень мер, направленных на обеспечение выполнения обязанностей, предусмотренных настоящим Федеральным законом и принятыми в соответствии с ним нормативными правовыми актами, операторами, являющимися государственными или муниципальными органами.</a:t>
            </a:r>
          </a:p>
          <a:p>
            <a:pPr algn="just"/>
            <a:r>
              <a:rPr lang="ru-RU" dirty="0"/>
              <a:t>4. Оператор обязан представить документы и локальные акты, указанные в </a:t>
            </a:r>
            <a:r>
              <a:rPr lang="ru-RU" dirty="0">
                <a:hlinkClick r:id="rId3" action="ppaction://hlinkfile" tooltip="1. Оператор обязан принимать меры, необходимые и достаточные для обеспечения выполнения обязанностей, предусмотренных настоящим Федеральным законом и принятыми в соответствии с ним нормативными правовыми актами. Оператор самостоятельно определяет состав и"/>
              </a:rPr>
              <a:t>части 1</a:t>
            </a:r>
            <a:r>
              <a:rPr lang="ru-RU" dirty="0"/>
              <a:t> настоящей статьи, и (или) иным образом подтвердить принятие мер, указанных в </a:t>
            </a:r>
            <a:r>
              <a:rPr lang="ru-RU" dirty="0">
                <a:hlinkClick r:id="rId3" action="ppaction://hlinkfile" tooltip="1. Оператор обязан принимать меры, необходимые и достаточные для обеспечения выполнения обязанностей, предусмотренных настоящим Федеральным законом и принятыми в соответствии с ним нормативными правовыми актами. Оператор самостоятельно определяет состав и"/>
              </a:rPr>
              <a:t>части 1</a:t>
            </a:r>
            <a:r>
              <a:rPr lang="ru-RU" dirty="0"/>
              <a:t> настоящей статьи, по запросу уполномоченного органа по защите прав субъектов персональных данных.</a:t>
            </a:r>
            <a:endParaRPr lang="ru-RU" dirty="0"/>
          </a:p>
        </p:txBody>
      </p:sp>
    </p:spTree>
    <p:extLst>
      <p:ext uri="{BB962C8B-B14F-4D97-AF65-F5344CB8AC3E}">
        <p14:creationId xmlns:p14="http://schemas.microsoft.com/office/powerpoint/2010/main" val="22342737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17468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61047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997839"/>
            <a:ext cx="8352928" cy="1938992"/>
          </a:xfrm>
          <a:prstGeom prst="rect">
            <a:avLst/>
          </a:prstGeom>
        </p:spPr>
        <p:txBody>
          <a:bodyPr wrap="square">
            <a:spAutoFit/>
          </a:bodyPr>
          <a:lstStyle/>
          <a:p>
            <a:pPr algn="ctr"/>
            <a:r>
              <a:rPr lang="ru-RU" sz="2000" b="1" dirty="0"/>
              <a:t>Цель настоящего Федерального закона</a:t>
            </a:r>
          </a:p>
          <a:p>
            <a:r>
              <a:rPr lang="ru-RU" sz="2000" dirty="0"/>
              <a:t> </a:t>
            </a:r>
          </a:p>
          <a:p>
            <a:pPr algn="just"/>
            <a:r>
              <a:rPr lang="ru-RU" sz="2000" dirty="0" smtClean="0"/>
              <a:t>	Целью </a:t>
            </a:r>
            <a:r>
              <a:rPr lang="ru-RU" sz="2000" dirty="0"/>
              <a:t>настоящего Федерального закона является обеспечение защиты прав и свобод человека и гражданина при обработке его персональных данных, в том числе защиты прав на неприкосновенность частной жизни, личную и семейную тайну.</a:t>
            </a:r>
          </a:p>
        </p:txBody>
      </p:sp>
    </p:spTree>
    <p:extLst>
      <p:ext uri="{BB962C8B-B14F-4D97-AF65-F5344CB8AC3E}">
        <p14:creationId xmlns:p14="http://schemas.microsoft.com/office/powerpoint/2010/main" val="2076430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84976" cy="6247864"/>
          </a:xfrm>
          <a:prstGeom prst="rect">
            <a:avLst/>
          </a:prstGeom>
        </p:spPr>
        <p:txBody>
          <a:bodyPr wrap="square">
            <a:spAutoFit/>
          </a:bodyPr>
          <a:lstStyle/>
          <a:p>
            <a:pPr algn="ctr"/>
            <a:r>
              <a:rPr lang="ru-RU" sz="2000" b="1" dirty="0"/>
              <a:t>Основные </a:t>
            </a:r>
            <a:r>
              <a:rPr lang="ru-RU" sz="2000" b="1" dirty="0" smtClean="0"/>
              <a:t>понятия </a:t>
            </a:r>
            <a:r>
              <a:rPr lang="ru-RU" sz="2000" b="1" dirty="0"/>
              <a:t>используемые в настоящем </a:t>
            </a:r>
            <a:r>
              <a:rPr lang="ru-RU" sz="2000" b="1" dirty="0" smtClean="0"/>
              <a:t>законе</a:t>
            </a:r>
            <a:endParaRPr lang="ru-RU" sz="2000" b="1" dirty="0"/>
          </a:p>
          <a:p>
            <a:r>
              <a:rPr lang="ru-RU" sz="2000" dirty="0"/>
              <a:t> </a:t>
            </a:r>
          </a:p>
          <a:p>
            <a:pPr algn="just"/>
            <a:r>
              <a:rPr lang="ru-RU" sz="2000" dirty="0" smtClean="0"/>
              <a:t> 	В </a:t>
            </a:r>
            <a:r>
              <a:rPr lang="ru-RU" sz="2000" dirty="0"/>
              <a:t>целях настоящего Федерального закона используются следующие основные понятия:</a:t>
            </a:r>
          </a:p>
          <a:p>
            <a:pPr algn="just"/>
            <a:r>
              <a:rPr lang="ru-RU" sz="2000" dirty="0"/>
              <a:t>1) персональные данные - любая информация, относящаяся к прямо или косвенно определенному или определяемому физическому </a:t>
            </a:r>
            <a:r>
              <a:rPr lang="ru-RU" sz="2000" dirty="0" smtClean="0"/>
              <a:t>лицу;</a:t>
            </a:r>
            <a:endParaRPr lang="ru-RU" sz="2000" dirty="0"/>
          </a:p>
          <a:p>
            <a:pPr algn="just"/>
            <a:r>
              <a:rPr lang="ru-RU" sz="2000" dirty="0"/>
              <a:t>2) оператор - государственный орган, муниципальный орган, юридическое или физическое лицо, самостоятельно или совместно с другими лицами организующие и (или) осуществляющие обработку персональных данных, а также определяющие цели обработки персональных данных, состав персональных данных, подлежащих обработке, </a:t>
            </a:r>
            <a:r>
              <a:rPr lang="ru-RU" sz="2000" dirty="0" smtClean="0"/>
              <a:t>действия, </a:t>
            </a:r>
            <a:r>
              <a:rPr lang="ru-RU" sz="2000" dirty="0"/>
              <a:t>совершаемые с персональными данными;</a:t>
            </a:r>
          </a:p>
          <a:p>
            <a:pPr algn="just"/>
            <a:r>
              <a:rPr lang="ru-RU" sz="2000" dirty="0"/>
              <a:t>3) обработка персональных данных - любое действие </a:t>
            </a:r>
            <a:r>
              <a:rPr lang="ru-RU" sz="2000" dirty="0" smtClean="0"/>
              <a:t>или </a:t>
            </a:r>
            <a:r>
              <a:rPr lang="ru-RU" sz="2000" dirty="0"/>
              <a:t>совокупность </a:t>
            </a:r>
            <a:r>
              <a:rPr lang="ru-RU" sz="2000" dirty="0" smtClean="0"/>
              <a:t>действий, </a:t>
            </a:r>
            <a:r>
              <a:rPr lang="ru-RU" sz="2000" dirty="0"/>
              <a:t>совершаемых с использованием средств автоматизации или без использования таких средств с персональными данными, включая сбор, запись, систематизацию, накопление, хранение, </a:t>
            </a:r>
            <a:r>
              <a:rPr lang="ru-RU" sz="2000" dirty="0" smtClean="0"/>
              <a:t>уточнение, </a:t>
            </a:r>
            <a:r>
              <a:rPr lang="ru-RU" sz="2000" dirty="0"/>
              <a:t>извлечение, использование, </a:t>
            </a:r>
            <a:r>
              <a:rPr lang="ru-RU" sz="2000" dirty="0" smtClean="0"/>
              <a:t>передачу, </a:t>
            </a:r>
            <a:r>
              <a:rPr lang="ru-RU" sz="2000" dirty="0"/>
              <a:t>обезличивание, блокирование, удаление, уничтожение персональных данных;</a:t>
            </a:r>
          </a:p>
          <a:p>
            <a:pPr algn="just"/>
            <a:r>
              <a:rPr lang="ru-RU" sz="2000" dirty="0"/>
              <a:t>4) автоматизированная обработка персональных данных - обработка персональных данных с помощью средств вычислительной техники</a:t>
            </a:r>
            <a:r>
              <a:rPr lang="ru-RU" sz="2000" dirty="0" smtClean="0"/>
              <a:t>;</a:t>
            </a:r>
            <a:endParaRPr lang="ru-RU" sz="2000" dirty="0"/>
          </a:p>
        </p:txBody>
      </p:sp>
    </p:spTree>
    <p:extLst>
      <p:ext uri="{BB962C8B-B14F-4D97-AF65-F5344CB8AC3E}">
        <p14:creationId xmlns:p14="http://schemas.microsoft.com/office/powerpoint/2010/main" val="2500643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56739"/>
            <a:ext cx="8712968" cy="6247864"/>
          </a:xfrm>
          <a:prstGeom prst="rect">
            <a:avLst/>
          </a:prstGeom>
        </p:spPr>
        <p:txBody>
          <a:bodyPr wrap="square">
            <a:spAutoFit/>
          </a:bodyPr>
          <a:lstStyle/>
          <a:p>
            <a:pPr algn="just"/>
            <a:r>
              <a:rPr lang="ru-RU" sz="2000" dirty="0"/>
              <a:t>5) распространение персональных данных - действия, направленные на раскрытие персональных данных неопределенному кругу лиц;</a:t>
            </a:r>
          </a:p>
          <a:p>
            <a:pPr algn="just"/>
            <a:r>
              <a:rPr lang="ru-RU" sz="2000" dirty="0"/>
              <a:t>6) предоставление персональных данных - действия, направленные на раскрытие персональных данных определенному лицу или </a:t>
            </a:r>
            <a:r>
              <a:rPr lang="ru-RU" sz="2000" dirty="0" smtClean="0"/>
              <a:t>кругу </a:t>
            </a:r>
            <a:r>
              <a:rPr lang="ru-RU" sz="2000" dirty="0"/>
              <a:t>лиц;</a:t>
            </a:r>
          </a:p>
          <a:p>
            <a:pPr algn="just"/>
            <a:r>
              <a:rPr lang="ru-RU" sz="2000" dirty="0"/>
              <a:t>7) блокирование персональных данных - временное прекращение обработки персональных </a:t>
            </a:r>
            <a:r>
              <a:rPr lang="ru-RU" sz="2000" dirty="0" smtClean="0"/>
              <a:t>данных;</a:t>
            </a:r>
            <a:endParaRPr lang="ru-RU" sz="2000" dirty="0"/>
          </a:p>
          <a:p>
            <a:pPr algn="just"/>
            <a:r>
              <a:rPr lang="ru-RU" sz="2000" dirty="0"/>
              <a:t>8) уничтожение персональных данных - действия, в результате которых становится невозможным восстановить содержание персональных данных в информационной системе </a:t>
            </a:r>
            <a:r>
              <a:rPr lang="ru-RU" sz="2000" dirty="0" smtClean="0"/>
              <a:t>или </a:t>
            </a:r>
            <a:r>
              <a:rPr lang="ru-RU" sz="2000" dirty="0"/>
              <a:t>в результате которых уничтожаются материальные носители персональных данных;</a:t>
            </a:r>
          </a:p>
          <a:p>
            <a:pPr algn="just"/>
            <a:r>
              <a:rPr lang="ru-RU" sz="2000" dirty="0"/>
              <a:t>9) обезличивание персональных данных - действия, в результате которых становится невозможным без использования дополнительной информации определить принадлежность персональных данных конкретному субъекту персональных данных;</a:t>
            </a:r>
          </a:p>
          <a:p>
            <a:pPr algn="just"/>
            <a:r>
              <a:rPr lang="ru-RU" sz="2000" dirty="0"/>
              <a:t>10) информационная система персональных данных - совокупность </a:t>
            </a:r>
            <a:r>
              <a:rPr lang="ru-RU" sz="2000" dirty="0" smtClean="0"/>
              <a:t>персональных </a:t>
            </a:r>
            <a:r>
              <a:rPr lang="ru-RU" sz="2000" dirty="0"/>
              <a:t>данных и обеспечивающих их обработку информационных технологий и технических средств;</a:t>
            </a:r>
          </a:p>
          <a:p>
            <a:pPr algn="just"/>
            <a:r>
              <a:rPr lang="ru-RU" sz="2000" dirty="0"/>
              <a:t>11) трансграничная передача персональных данных - передача персональных данных на территорию иностранного государства органу </a:t>
            </a:r>
            <a:r>
              <a:rPr lang="ru-RU" sz="2000" dirty="0" smtClean="0"/>
              <a:t>власти, </a:t>
            </a:r>
            <a:r>
              <a:rPr lang="ru-RU" sz="2000" dirty="0"/>
              <a:t>иностранному физическому </a:t>
            </a:r>
            <a:r>
              <a:rPr lang="ru-RU" sz="2000" dirty="0" smtClean="0"/>
              <a:t>или юридическому </a:t>
            </a:r>
            <a:r>
              <a:rPr lang="ru-RU" sz="2000" dirty="0"/>
              <a:t>лицу.</a:t>
            </a:r>
          </a:p>
        </p:txBody>
      </p:sp>
    </p:spTree>
    <p:extLst>
      <p:ext uri="{BB962C8B-B14F-4D97-AF65-F5344CB8AC3E}">
        <p14:creationId xmlns:p14="http://schemas.microsoft.com/office/powerpoint/2010/main" val="1479634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1358" y="116632"/>
            <a:ext cx="8784976" cy="6555641"/>
          </a:xfrm>
          <a:prstGeom prst="rect">
            <a:avLst/>
          </a:prstGeom>
        </p:spPr>
        <p:txBody>
          <a:bodyPr wrap="square">
            <a:spAutoFit/>
          </a:bodyPr>
          <a:lstStyle/>
          <a:p>
            <a:pPr algn="ctr"/>
            <a:r>
              <a:rPr lang="ru-RU" sz="2000" b="1" dirty="0"/>
              <a:t>Законодательство </a:t>
            </a:r>
            <a:r>
              <a:rPr lang="ru-RU" sz="2000" b="1" dirty="0" smtClean="0"/>
              <a:t>Р Ф </a:t>
            </a:r>
            <a:r>
              <a:rPr lang="ru-RU" sz="2000" b="1" dirty="0"/>
              <a:t>в области персональных данных</a:t>
            </a:r>
          </a:p>
          <a:p>
            <a:r>
              <a:rPr lang="ru-RU" sz="2000" dirty="0"/>
              <a:t> </a:t>
            </a:r>
          </a:p>
          <a:p>
            <a:pPr algn="just"/>
            <a:r>
              <a:rPr lang="ru-RU" sz="2000" dirty="0"/>
              <a:t>1. Законодательство </a:t>
            </a:r>
            <a:r>
              <a:rPr lang="ru-RU" sz="2000" dirty="0" smtClean="0"/>
              <a:t>РФ </a:t>
            </a:r>
            <a:r>
              <a:rPr lang="ru-RU" sz="2000" dirty="0"/>
              <a:t>в области персональных данных основывается на Конституции </a:t>
            </a:r>
            <a:r>
              <a:rPr lang="ru-RU" sz="2000" dirty="0" smtClean="0"/>
              <a:t>и </a:t>
            </a:r>
            <a:r>
              <a:rPr lang="ru-RU" sz="2000" dirty="0"/>
              <a:t>международных договорах </a:t>
            </a:r>
            <a:r>
              <a:rPr lang="ru-RU" sz="2000" dirty="0" smtClean="0"/>
              <a:t>и </a:t>
            </a:r>
            <a:r>
              <a:rPr lang="ru-RU" sz="2000" dirty="0"/>
              <a:t>состоит из настоящего </a:t>
            </a:r>
            <a:r>
              <a:rPr lang="ru-RU" sz="2000" dirty="0" smtClean="0"/>
              <a:t>ФЗ и </a:t>
            </a:r>
            <a:r>
              <a:rPr lang="ru-RU" sz="2000" dirty="0"/>
              <a:t>других определяющих случаи и особенности обработки персональных данных федеральных законов.</a:t>
            </a:r>
          </a:p>
          <a:p>
            <a:pPr algn="just"/>
            <a:r>
              <a:rPr lang="ru-RU" sz="2000" dirty="0"/>
              <a:t>2. На основании и во исполнение федеральных законов государственные органы, Банк России, органы местного самоуправления в пределах своих полномочий могут принимать нормативные правовые </a:t>
            </a:r>
            <a:r>
              <a:rPr lang="ru-RU" sz="2000" dirty="0" smtClean="0"/>
              <a:t>акты по </a:t>
            </a:r>
            <a:r>
              <a:rPr lang="ru-RU" sz="2000" dirty="0"/>
              <a:t>отдельным вопросам, касающимся обработки персональных </a:t>
            </a:r>
            <a:r>
              <a:rPr lang="ru-RU" sz="2000" dirty="0" smtClean="0"/>
              <a:t>данных, которые </a:t>
            </a:r>
            <a:r>
              <a:rPr lang="ru-RU" sz="2000" dirty="0"/>
              <a:t>не могут содержать положения, ограничивающие права субъектов персональных данных, устанавливающие не предусмотренные </a:t>
            </a:r>
            <a:r>
              <a:rPr lang="ru-RU" sz="2000" dirty="0" smtClean="0"/>
              <a:t>ФЗ ограничения </a:t>
            </a:r>
            <a:r>
              <a:rPr lang="ru-RU" sz="2000" dirty="0"/>
              <a:t>деятельности операторов или возлагающие на операторов не предусмотренные </a:t>
            </a:r>
            <a:r>
              <a:rPr lang="ru-RU" sz="2000" dirty="0" smtClean="0"/>
              <a:t>ФЗ обязанности</a:t>
            </a:r>
            <a:r>
              <a:rPr lang="ru-RU" sz="2000" dirty="0"/>
              <a:t>, и подлежат официальному опубликованию.</a:t>
            </a:r>
          </a:p>
          <a:p>
            <a:pPr algn="just"/>
            <a:r>
              <a:rPr lang="ru-RU" sz="2000" dirty="0" smtClean="0"/>
              <a:t>3</a:t>
            </a:r>
            <a:r>
              <a:rPr lang="ru-RU" sz="2000" dirty="0"/>
              <a:t>. Особенности обработки персональных </a:t>
            </a:r>
            <a:r>
              <a:rPr lang="ru-RU" sz="2000" dirty="0" smtClean="0"/>
              <a:t>данных без </a:t>
            </a:r>
            <a:r>
              <a:rPr lang="ru-RU" sz="2000" dirty="0"/>
              <a:t>использования средств автоматизации, могут быть установлены </a:t>
            </a:r>
            <a:r>
              <a:rPr lang="ru-RU" sz="2000" dirty="0" smtClean="0"/>
              <a:t>ФЗ и </a:t>
            </a:r>
            <a:r>
              <a:rPr lang="ru-RU" sz="2000" dirty="0"/>
              <a:t>иными </a:t>
            </a:r>
            <a:r>
              <a:rPr lang="ru-RU" sz="2000" dirty="0" smtClean="0"/>
              <a:t>правовыми </a:t>
            </a:r>
            <a:r>
              <a:rPr lang="ru-RU" sz="2000" dirty="0"/>
              <a:t>актами </a:t>
            </a:r>
            <a:r>
              <a:rPr lang="ru-RU" sz="2000" dirty="0" smtClean="0"/>
              <a:t>РФ с </a:t>
            </a:r>
            <a:r>
              <a:rPr lang="ru-RU" sz="2000" dirty="0"/>
              <a:t>учетом положений настоящего </a:t>
            </a:r>
            <a:r>
              <a:rPr lang="ru-RU" sz="2000" dirty="0" smtClean="0"/>
              <a:t>ФЗ.</a:t>
            </a:r>
            <a:endParaRPr lang="ru-RU" sz="2000" dirty="0"/>
          </a:p>
          <a:p>
            <a:pPr algn="just"/>
            <a:r>
              <a:rPr lang="ru-RU" sz="2000" dirty="0"/>
              <a:t>4. Если международным договором </a:t>
            </a:r>
            <a:r>
              <a:rPr lang="ru-RU" sz="2000" dirty="0" smtClean="0"/>
              <a:t>РФ </a:t>
            </a:r>
            <a:r>
              <a:rPr lang="ru-RU" sz="2000" dirty="0"/>
              <a:t>установлены иные правила, чем те, которые предусмотрены настоящим Федеральным законом, применяются правила международного договора.</a:t>
            </a:r>
          </a:p>
        </p:txBody>
      </p:sp>
    </p:spTree>
    <p:extLst>
      <p:ext uri="{BB962C8B-B14F-4D97-AF65-F5344CB8AC3E}">
        <p14:creationId xmlns:p14="http://schemas.microsoft.com/office/powerpoint/2010/main" val="1272157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712968" cy="5324535"/>
          </a:xfrm>
          <a:prstGeom prst="rect">
            <a:avLst/>
          </a:prstGeom>
        </p:spPr>
        <p:txBody>
          <a:bodyPr wrap="square">
            <a:spAutoFit/>
          </a:bodyPr>
          <a:lstStyle/>
          <a:p>
            <a:pPr algn="ctr"/>
            <a:r>
              <a:rPr lang="ru-RU" sz="2000" b="1" dirty="0"/>
              <a:t>Принципы обработки персональных данных</a:t>
            </a:r>
          </a:p>
          <a:p>
            <a:r>
              <a:rPr lang="ru-RU" sz="2000" dirty="0"/>
              <a:t> </a:t>
            </a:r>
          </a:p>
          <a:p>
            <a:pPr algn="just"/>
            <a:r>
              <a:rPr lang="ru-RU" sz="2000" dirty="0" smtClean="0"/>
              <a:t>1</a:t>
            </a:r>
            <a:r>
              <a:rPr lang="ru-RU" sz="2000" dirty="0"/>
              <a:t>. Обработка персональных данных должна осуществляться на законной и справедливой основе.</a:t>
            </a:r>
          </a:p>
          <a:p>
            <a:pPr algn="just"/>
            <a:r>
              <a:rPr lang="ru-RU" sz="2000" dirty="0"/>
              <a:t>2. Обработка персональных данных должна ограничиваться достижением конкретных, заранее определенных и законных целей. Не допускается обработка персональных данных, несовместимая с целями сбора персональных данных.</a:t>
            </a:r>
          </a:p>
          <a:p>
            <a:pPr algn="just"/>
            <a:r>
              <a:rPr lang="ru-RU" sz="2000" dirty="0"/>
              <a:t>3. Не допускается объединение баз данных, содержащих персональные данные, обработка которых осуществляется в целях, несовместимых между собой.</a:t>
            </a:r>
          </a:p>
          <a:p>
            <a:pPr algn="just"/>
            <a:r>
              <a:rPr lang="ru-RU" sz="2000" dirty="0"/>
              <a:t>4. Обработке подлежат только персональные данные, которые отвечают целям их обработки.</a:t>
            </a:r>
          </a:p>
          <a:p>
            <a:pPr algn="just"/>
            <a:r>
              <a:rPr lang="ru-RU" sz="2000" dirty="0"/>
              <a:t>5. Содержание и объем обрабатываемых персональных данных должны соответствовать заявленным целям обработки. Обрабатываемые персональные данные не должны быть избыточными по отношению к заявленным целям их обработки</a:t>
            </a:r>
            <a:r>
              <a:rPr lang="ru-RU" sz="2000" dirty="0" smtClean="0"/>
              <a:t>.</a:t>
            </a:r>
            <a:endParaRPr lang="ru-RU" sz="2000" dirty="0"/>
          </a:p>
        </p:txBody>
      </p:sp>
    </p:spTree>
    <p:extLst>
      <p:ext uri="{BB962C8B-B14F-4D97-AF65-F5344CB8AC3E}">
        <p14:creationId xmlns:p14="http://schemas.microsoft.com/office/powerpoint/2010/main" val="1590714337"/>
      </p:ext>
    </p:extLst>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3629</TotalTime>
  <Words>3926</Words>
  <Application>Microsoft Office PowerPoint</Application>
  <PresentationFormat>Экран (4:3)</PresentationFormat>
  <Paragraphs>231</Paragraphs>
  <Slides>47</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47</vt:i4>
      </vt:variant>
    </vt:vector>
  </HeadingPairs>
  <TitlesOfParts>
    <vt:vector size="48" baseType="lpstr">
      <vt:lpstr>Оформление по умолчанию</vt:lpstr>
      <vt:lpstr>Технологии обеспечения информационной безопасности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Протоколы транспортного и прикладного уровней</dc:title>
  <dc:creator>Оля</dc:creator>
  <cp:lastModifiedBy>Сторожук Николай Леонидович</cp:lastModifiedBy>
  <cp:revision>542</cp:revision>
  <dcterms:created xsi:type="dcterms:W3CDTF">1999-08-17T22:35:22Z</dcterms:created>
  <dcterms:modified xsi:type="dcterms:W3CDTF">2018-12-20T12:11:49Z</dcterms:modified>
</cp:coreProperties>
</file>